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7.jpg" ContentType="image/jpg"/>
  <Override PartName="/ppt/media/image28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19" r:id="rId2"/>
    <p:sldMasterId id="2147483731" r:id="rId3"/>
    <p:sldMasterId id="2147483755" r:id="rId4"/>
    <p:sldMasterId id="2147483767" r:id="rId5"/>
    <p:sldMasterId id="2147483794" r:id="rId6"/>
    <p:sldMasterId id="2147483809" r:id="rId7"/>
  </p:sldMasterIdLst>
  <p:notesMasterIdLst>
    <p:notesMasterId r:id="rId50"/>
  </p:notesMasterIdLst>
  <p:handoutMasterIdLst>
    <p:handoutMasterId r:id="rId51"/>
  </p:handoutMasterIdLst>
  <p:sldIdLst>
    <p:sldId id="6800" r:id="rId8"/>
    <p:sldId id="6803" r:id="rId9"/>
    <p:sldId id="1483" r:id="rId10"/>
    <p:sldId id="6720" r:id="rId11"/>
    <p:sldId id="1041" r:id="rId12"/>
    <p:sldId id="6804" r:id="rId13"/>
    <p:sldId id="6801" r:id="rId14"/>
    <p:sldId id="2229" r:id="rId15"/>
    <p:sldId id="6721" r:id="rId16"/>
    <p:sldId id="6799" r:id="rId17"/>
    <p:sldId id="1759" r:id="rId18"/>
    <p:sldId id="1061" r:id="rId19"/>
    <p:sldId id="2232" r:id="rId20"/>
    <p:sldId id="6722" r:id="rId21"/>
    <p:sldId id="6725" r:id="rId22"/>
    <p:sldId id="6802" r:id="rId23"/>
    <p:sldId id="6707" r:id="rId24"/>
    <p:sldId id="6805" r:id="rId25"/>
    <p:sldId id="6724" r:id="rId26"/>
    <p:sldId id="1783" r:id="rId27"/>
    <p:sldId id="6710" r:id="rId28"/>
    <p:sldId id="2168" r:id="rId29"/>
    <p:sldId id="6708" r:id="rId30"/>
    <p:sldId id="1896" r:id="rId31"/>
    <p:sldId id="6806" r:id="rId32"/>
    <p:sldId id="1038" r:id="rId33"/>
    <p:sldId id="1066" r:id="rId34"/>
    <p:sldId id="1042" r:id="rId35"/>
    <p:sldId id="6807" r:id="rId36"/>
    <p:sldId id="6808" r:id="rId37"/>
    <p:sldId id="6809" r:id="rId38"/>
    <p:sldId id="6811" r:id="rId39"/>
    <p:sldId id="6812" r:id="rId40"/>
    <p:sldId id="6813" r:id="rId41"/>
    <p:sldId id="6814" r:id="rId42"/>
    <p:sldId id="1894" r:id="rId43"/>
    <p:sldId id="6815" r:id="rId44"/>
    <p:sldId id="6810" r:id="rId45"/>
    <p:sldId id="6816" r:id="rId46"/>
    <p:sldId id="6817" r:id="rId47"/>
    <p:sldId id="6818" r:id="rId48"/>
    <p:sldId id="6819" r:id="rId4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1" initials="d" lastIdx="1" clrIdx="0"/>
  <p:cmAuthor id="1" name="jwpa" initials="j" lastIdx="18" clrIdx="1"/>
  <p:cmAuthor id="2" name="齋藤　薫" initials="齋藤　薫" lastIdx="1" clrIdx="2">
    <p:extLst>
      <p:ext uri="{19B8F6BF-5375-455C-9EA6-DF929625EA0E}">
        <p15:presenceInfo xmlns:p15="http://schemas.microsoft.com/office/powerpoint/2012/main" userId="S-1-5-21-1789604677-343600890-3784378746-1057" providerId="AD"/>
      </p:ext>
    </p:extLst>
  </p:cmAuthor>
  <p:cmAuthor id="3" name="Author" initials="A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79C48D"/>
    <a:srgbClr val="0033CC"/>
    <a:srgbClr val="FFFFFF"/>
    <a:srgbClr val="000099"/>
    <a:srgbClr val="FFE57A"/>
    <a:srgbClr val="F091A0"/>
    <a:srgbClr val="89ABDA"/>
    <a:srgbClr val="F9C03C"/>
    <a:srgbClr val="D4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01" autoAdjust="0"/>
    <p:restoredTop sz="92938" autoAdjust="0"/>
  </p:normalViewPr>
  <p:slideViewPr>
    <p:cSldViewPr>
      <p:cViewPr varScale="1">
        <p:scale>
          <a:sx n="84" d="100"/>
          <a:sy n="84" d="100"/>
        </p:scale>
        <p:origin x="3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9301" cy="493237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894" y="4"/>
            <a:ext cx="2919301" cy="493237"/>
          </a:xfrm>
          <a:prstGeom prst="rect">
            <a:avLst/>
          </a:prstGeom>
        </p:spPr>
        <p:txBody>
          <a:bodyPr vert="horz" lIns="90600" tIns="45300" rIns="90600" bIns="45300" rtlCol="0"/>
          <a:lstStyle>
            <a:lvl1pPr algn="r">
              <a:defRPr sz="1200"/>
            </a:lvl1pPr>
          </a:lstStyle>
          <a:p>
            <a:fld id="{368210A7-0825-4F05-BF57-92B29ED460CA}" type="datetimeFigureOut">
              <a:rPr kumimoji="1" lang="ja-JP" altLang="en-US" smtClean="0"/>
              <a:pPr/>
              <a:t>2022/5/13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4" y="9371502"/>
            <a:ext cx="2919301" cy="493236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894" y="9371502"/>
            <a:ext cx="2919301" cy="493236"/>
          </a:xfrm>
          <a:prstGeom prst="rect">
            <a:avLst/>
          </a:prstGeom>
        </p:spPr>
        <p:txBody>
          <a:bodyPr vert="horz" lIns="90600" tIns="45300" rIns="90600" bIns="45300" rtlCol="0" anchor="b"/>
          <a:lstStyle>
            <a:lvl1pPr algn="r">
              <a:defRPr sz="1200"/>
            </a:lvl1pPr>
          </a:lstStyle>
          <a:p>
            <a:fld id="{740A48B8-DF84-4C88-B045-B098BDC888C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101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18832" cy="493316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5"/>
            <a:ext cx="2918832" cy="493316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r">
              <a:defRPr sz="1200"/>
            </a:lvl1pPr>
          </a:lstStyle>
          <a:p>
            <a:fld id="{60A9F2FF-C0CC-413A-B3EC-8C02CD087FB1}" type="datetimeFigureOut">
              <a:rPr kumimoji="1" lang="ja-JP" altLang="en-US" smtClean="0"/>
              <a:pPr/>
              <a:t>2022/5/13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8" tIns="45644" rIns="91288" bIns="4564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8"/>
            <a:ext cx="5388610" cy="4439841"/>
          </a:xfrm>
          <a:prstGeom prst="rect">
            <a:avLst/>
          </a:prstGeom>
        </p:spPr>
        <p:txBody>
          <a:bodyPr vert="horz" lIns="91288" tIns="45644" rIns="91288" bIns="456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91"/>
            <a:ext cx="2918832" cy="493316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91"/>
            <a:ext cx="2918832" cy="493316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r">
              <a:defRPr sz="1200"/>
            </a:lvl1pPr>
          </a:lstStyle>
          <a:p>
            <a:fld id="{E018E74D-A458-4E80-9F1D-493AD781357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3383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18E74D-A458-4E80-9F1D-493AD7813571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76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2650" y="733425"/>
            <a:ext cx="4899025" cy="36750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792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D1A8C-9F45-4E93-97A7-D4B9F9DBF2F4}" type="slidenum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8679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6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27889-23A6-4AC4-B3B7-64728EF6662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07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64984-E93C-4E75-8DAB-0ED007C3758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3138" y="760413"/>
            <a:ext cx="5083175" cy="3813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18E74D-A458-4E80-9F1D-493AD7813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18E74D-A458-4E80-9F1D-493AD7813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5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3138" y="760413"/>
            <a:ext cx="5083175" cy="3813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18E74D-A458-4E80-9F1D-493AD7813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18E74D-A458-4E80-9F1D-493AD7813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5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pic>
          <p:nvPicPr>
            <p:cNvPr id="4102" name="Picture 6" descr="g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4104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5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6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7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endParaRPr lang="ja-JP" altLang="ja-JP" noProof="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81525"/>
            <a:ext cx="4321175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pPr lvl="0"/>
            <a:endParaRPr lang="ja-JP" altLang="ja-JP" noProof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9EB6D264-440A-47A3-BB79-4E628057001D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16000"/>
            <a:ext cx="2895600" cy="279400"/>
          </a:xfrm>
        </p:spPr>
        <p:txBody>
          <a:bodyPr/>
          <a:lstStyle>
            <a:lvl1pPr algn="ctr" latinLnBrk="0">
              <a:spcBef>
                <a:spcPct val="0"/>
              </a:spcBef>
              <a:defRPr kumimoji="1" sz="1000">
                <a:latin typeface="+mn-lt"/>
              </a:defRPr>
            </a:lvl1pPr>
          </a:lstStyle>
          <a:p>
            <a:endParaRPr lang="ja-JP" altLang="ja-JP" dirty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40000" y="64800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D4E0-7855-4B57-9EE3-BF088C93E744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1416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66A23-C0DA-4F68-9D51-9E7A20E3C881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9921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ight horizontal"/>
          <p:cNvSpPr>
            <a:spLocks noChangeArrowheads="1"/>
          </p:cNvSpPr>
          <p:nvPr/>
        </p:nvSpPr>
        <p:spPr bwMode="gray">
          <a:xfrm>
            <a:off x="0" y="609600"/>
            <a:ext cx="9144000" cy="838200"/>
          </a:xfrm>
          <a:prstGeom prst="rect">
            <a:avLst/>
          </a:prstGeom>
          <a:pattFill prst="ltHorz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36700" y="1981200"/>
            <a:ext cx="6096000" cy="2895600"/>
            <a:chOff x="912" y="1251"/>
            <a:chExt cx="3840" cy="1818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gray">
            <a:xfrm>
              <a:off x="912" y="1251"/>
              <a:ext cx="960" cy="9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chemeClr val="accent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1pPr>
              <a:lvl2pPr marL="742950" indent="-28575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2pPr>
              <a:lvl3pPr marL="11430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3pPr>
              <a:lvl4pPr marL="16002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4pPr>
              <a:lvl5pPr marL="20574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gray">
            <a:xfrm>
              <a:off x="1872" y="1251"/>
              <a:ext cx="960" cy="90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chemeClr val="accent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1pPr>
              <a:lvl2pPr marL="742950" indent="-28575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2pPr>
              <a:lvl3pPr marL="11430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3pPr>
              <a:lvl4pPr marL="16002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4pPr>
              <a:lvl5pPr marL="20574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gray">
            <a:xfrm>
              <a:off x="2832" y="1251"/>
              <a:ext cx="960" cy="9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chemeClr val="accent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1pPr>
              <a:lvl2pPr marL="742950" indent="-28575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2pPr>
              <a:lvl3pPr marL="11430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3pPr>
              <a:lvl4pPr marL="16002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4pPr>
              <a:lvl5pPr marL="20574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gray">
            <a:xfrm>
              <a:off x="1872" y="2160"/>
              <a:ext cx="960" cy="9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chemeClr val="accent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1pPr>
              <a:lvl2pPr marL="742950" indent="-28575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2pPr>
              <a:lvl3pPr marL="11430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3pPr>
              <a:lvl4pPr marL="16002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4pPr>
              <a:lvl5pPr marL="20574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gray">
            <a:xfrm>
              <a:off x="2832" y="2160"/>
              <a:ext cx="960" cy="9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chemeClr val="accent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1pPr>
              <a:lvl2pPr marL="742950" indent="-28575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2pPr>
              <a:lvl3pPr marL="11430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3pPr>
              <a:lvl4pPr marL="16002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4pPr>
              <a:lvl5pPr marL="20574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gray">
            <a:xfrm>
              <a:off x="3792" y="2160"/>
              <a:ext cx="960" cy="90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chemeClr val="accent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1pPr>
              <a:lvl2pPr marL="742950" indent="-28575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2pPr>
              <a:lvl3pPr marL="11430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3pPr>
              <a:lvl4pPr marL="16002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4pPr>
              <a:lvl5pPr marL="2057400" indent="-228600" eaLnBrk="0" hangingPunct="0"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rgbClr val="FF3300"/>
                  </a:solidFill>
                  <a:latin typeface="Arial" charset="0"/>
                  <a:ea typeface="ＭＳ ゴシック" pitchFamily="49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gray">
          <a:xfrm>
            <a:off x="3132138" y="2349500"/>
            <a:ext cx="13239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900" b="0">
                <a:solidFill>
                  <a:srgbClr val="515F7B"/>
                </a:solidFill>
                <a:latin typeface="Verdana" pitchFamily="34" charset="0"/>
                <a:ea typeface="ＭＳ Ｐゴシック" pitchFamily="50" charset="-128"/>
              </a:rPr>
              <a:t>Company</a:t>
            </a:r>
          </a:p>
          <a:p>
            <a:pPr algn="ctr" eaLnBrk="1" hangingPunct="1">
              <a:defRPr/>
            </a:pPr>
            <a:r>
              <a:rPr lang="en-US" altLang="ja-JP" sz="1900" b="0">
                <a:solidFill>
                  <a:srgbClr val="515F7B"/>
                </a:solidFill>
                <a:latin typeface="Verdana" pitchFamily="34" charset="0"/>
                <a:ea typeface="ＭＳ Ｐゴシック" pitchFamily="50" charset="-128"/>
              </a:rPr>
              <a:t>Logo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gray">
          <a:xfrm>
            <a:off x="4859338" y="3573463"/>
            <a:ext cx="9921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6600">
                <a:solidFill>
                  <a:srgbClr val="515F7B"/>
                </a:solidFill>
                <a:latin typeface="Verdana" pitchFamily="34" charset="0"/>
                <a:ea typeface="ＭＳ Ｐゴシック" pitchFamily="50" charset="-128"/>
              </a:rPr>
              <a:t>@</a:t>
            </a:r>
            <a:endParaRPr lang="en-US" altLang="ja-JP" sz="6600">
              <a:solidFill>
                <a:srgbClr val="515F7B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4" name="Picture 17" descr="j01748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35113" y="1974850"/>
            <a:ext cx="1524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j03155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572000" y="1974850"/>
            <a:ext cx="15430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j031556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052763" y="3425825"/>
            <a:ext cx="152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j03155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105525" y="3419475"/>
            <a:ext cx="15335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848600" cy="792162"/>
          </a:xfrm>
        </p:spPr>
        <p:txBody>
          <a:bodyPr/>
          <a:lstStyle>
            <a:lvl1pPr>
              <a:defRPr sz="4000"/>
            </a:lvl1pPr>
          </a:lstStyle>
          <a:p>
            <a:pPr lvl="0"/>
            <a:endParaRPr lang="ja-JP" altLang="ja-JP" noProof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5589588"/>
            <a:ext cx="9144000" cy="5762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pPr lvl="0"/>
            <a:endParaRPr lang="ja-JP" altLang="ja-JP" noProof="0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2713"/>
            <a:ext cx="2895600" cy="279400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5224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8115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394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42988" y="1125538"/>
            <a:ext cx="38846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80000" y="1125538"/>
            <a:ext cx="388461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5280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670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1670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65355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1897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188000"/>
            <a:ext cx="8640000" cy="52200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380E8-F366-4BFB-9A1C-D1B1FD6E9E3A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401870" y="6489340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33600" cy="2808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4B327731-14B4-403C-822C-52F5229027D6}" type="slidenum">
              <a:rPr lang="ja-JP" altLang="ja-JP" smtClean="0"/>
              <a:pPr/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7490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7382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28096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2195513" cy="58769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37312" cy="58769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980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pic>
          <p:nvPicPr>
            <p:cNvPr id="4102" name="Picture 6" descr="g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4104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5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6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4107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endParaRPr lang="ja-JP" altLang="ja-JP" noProof="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81525"/>
            <a:ext cx="4321175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pPr lvl="0"/>
            <a:endParaRPr lang="ja-JP" altLang="ja-JP" noProof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9EB6D264-440A-47A3-BB79-4E628057001D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16000"/>
            <a:ext cx="2895600" cy="279400"/>
          </a:xfrm>
        </p:spPr>
        <p:txBody>
          <a:bodyPr/>
          <a:lstStyle>
            <a:lvl1pPr algn="ctr" latinLnBrk="0">
              <a:spcBef>
                <a:spcPct val="0"/>
              </a:spcBef>
              <a:defRPr kumimoji="1" sz="1000">
                <a:latin typeface="+mn-lt"/>
              </a:defRPr>
            </a:lvl1pPr>
          </a:lstStyle>
          <a:p>
            <a:endParaRPr lang="ja-JP" altLang="ja-JP" dirty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40000" y="64800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27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188000"/>
            <a:ext cx="8640000" cy="52200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380E8-F366-4BFB-9A1C-D1B1FD6E9E3A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401870" y="6489340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33600" cy="2808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4B327731-14B4-403C-822C-52F5229027D6}" type="slidenum">
              <a:rPr lang="ja-JP" altLang="ja-JP" smtClean="0"/>
              <a:pPr/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49438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4AEC6-B0A6-4A02-8731-E7575611B52D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9805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704B7-4EAE-4AE3-A8AA-D8DEF2454B5F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7019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09836-578A-4FDE-AD8E-D09D7DDEB391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52427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15680-8ACC-487A-81ED-26ACE5AD3CE3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635803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024A7-3AB7-4725-ADAA-D51797E5B076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30293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4AEC6-B0A6-4A02-8731-E7575611B52D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909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CF320-FB8E-46B7-85D1-999AA00D1DBE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5633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63BB1-21B8-40E9-BD4D-5CD21758A5F2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5607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D4E0-7855-4B57-9EE3-BF088C93E744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502879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66A23-C0DA-4F68-9D51-9E7A20E3C881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4281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endParaRPr lang="ja-JP" altLang="ja-JP" noProof="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81525"/>
            <a:ext cx="4321175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pPr lvl="0"/>
            <a:endParaRPr lang="ja-JP" altLang="ja-JP" noProof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6688"/>
            <a:ext cx="2895600" cy="279400"/>
          </a:xfrm>
        </p:spPr>
        <p:txBody>
          <a:bodyPr/>
          <a:lstStyle>
            <a:lvl1pPr algn="ctr" latinLnBrk="0">
              <a:spcBef>
                <a:spcPct val="0"/>
              </a:spcBef>
              <a:defRPr kumimoji="1" sz="1000">
                <a:latin typeface="+mn-lt"/>
              </a:defRPr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0538" y="648017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519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188000"/>
            <a:ext cx="8640000" cy="52200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+mj-lt"/>
              </a:defRPr>
            </a:lvl2pPr>
            <a:lvl3pPr>
              <a:defRPr sz="20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402013" y="6489700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004758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30772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95858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09939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1567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704B7-4EAE-4AE3-A8AA-D8DEF2454B5F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82118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364348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334233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40856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74706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821819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404BFC61-FF65-48B2-BE53-BAFAE34381ED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304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B3589DF7-AEE9-4AA0-BCBB-C26AB33AD1BC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609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93B85D1F-38AB-4E3E-A6A7-082BF7303C3B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914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430E1F7-EF15-40A4-A469-7DA7C6BE542D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1219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40D9025-53F9-4F08-8726-F46E97042BE0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1524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3DEFE52A-C1C4-4CEF-A7AB-9D68E41838BF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1828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6671001-C483-4169-B402-9913755EAF42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2133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C2BA7BA5-E462-4533-A592-CEF5F63A7C52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2438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DA5A0CA-1043-4437-92EF-61BC9ABFCDF4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2743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4B2196B8-2625-466F-9C5F-87DC7D157195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3048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BC48D81-60A2-482D-A7E3-95B3FE4560D0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3352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D4DC593C-F887-4D5C-A71D-C8754F2DA046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3657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785E7399-DBD2-4EA5-8EA2-221C3DF4A4A3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3962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DCCA8FD-F78C-4085-B031-86981D50B3DF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4267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0C81B506-B284-4C21-B470-98AA8FCA30AE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4572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D562BBA9-8837-4746-B72F-8006250A3464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4876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14881F7F-CA4D-4936-865E-DE744A10097B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5181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C9F5824F-C6EC-4CDE-B4A8-ABA11854AF31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54864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E9FE71AD-9FB3-4291-8D35-C282A4346FAA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57912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026AB499-11B0-4BD1-B962-D5F7ADB6C893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60960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47555F3B-4E1D-4AC8-8C69-FF939C7B607E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64008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F04F6A0E-67A1-462F-86F5-56299C0D24E2}"/>
              </a:ext>
            </a:extLst>
          </p:cNvPr>
          <p:cNvSpPr>
            <a:spLocks noChangeShapeType="1"/>
          </p:cNvSpPr>
          <p:nvPr/>
        </p:nvSpPr>
        <p:spPr bwMode="white">
          <a:xfrm>
            <a:off x="0" y="6705600"/>
            <a:ext cx="9144000" cy="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A5D0D012-DFB3-4498-AFCB-7C48FEB97E64}"/>
              </a:ext>
            </a:extLst>
          </p:cNvPr>
          <p:cNvSpPr>
            <a:spLocks noChangeShapeType="1"/>
          </p:cNvSpPr>
          <p:nvPr/>
        </p:nvSpPr>
        <p:spPr bwMode="white">
          <a:xfrm>
            <a:off x="304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3D0A43AB-53F8-49B7-AA2A-0A4A1BB9EF66}"/>
              </a:ext>
            </a:extLst>
          </p:cNvPr>
          <p:cNvSpPr>
            <a:spLocks noChangeShapeType="1"/>
          </p:cNvSpPr>
          <p:nvPr/>
        </p:nvSpPr>
        <p:spPr bwMode="white">
          <a:xfrm>
            <a:off x="609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330DD6BC-CB1B-43B0-BEB5-643DF2301F22}"/>
              </a:ext>
            </a:extLst>
          </p:cNvPr>
          <p:cNvSpPr>
            <a:spLocks noChangeShapeType="1"/>
          </p:cNvSpPr>
          <p:nvPr/>
        </p:nvSpPr>
        <p:spPr bwMode="white">
          <a:xfrm>
            <a:off x="914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F8B58863-8581-4DA9-9AA5-E42C666C09BD}"/>
              </a:ext>
            </a:extLst>
          </p:cNvPr>
          <p:cNvSpPr>
            <a:spLocks noChangeShapeType="1"/>
          </p:cNvSpPr>
          <p:nvPr/>
        </p:nvSpPr>
        <p:spPr bwMode="white">
          <a:xfrm>
            <a:off x="1219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5AD3E532-3B7A-43CF-8EAF-5BDB501C1DE4}"/>
              </a:ext>
            </a:extLst>
          </p:cNvPr>
          <p:cNvSpPr>
            <a:spLocks noChangeShapeType="1"/>
          </p:cNvSpPr>
          <p:nvPr/>
        </p:nvSpPr>
        <p:spPr bwMode="white">
          <a:xfrm>
            <a:off x="1524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74CEC3AA-21B2-42E4-A810-78040ED0D61E}"/>
              </a:ext>
            </a:extLst>
          </p:cNvPr>
          <p:cNvSpPr>
            <a:spLocks noChangeShapeType="1"/>
          </p:cNvSpPr>
          <p:nvPr/>
        </p:nvSpPr>
        <p:spPr bwMode="white">
          <a:xfrm>
            <a:off x="1828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E4E6CB88-A103-45D9-96F3-88D145E8BF22}"/>
              </a:ext>
            </a:extLst>
          </p:cNvPr>
          <p:cNvSpPr>
            <a:spLocks noChangeShapeType="1"/>
          </p:cNvSpPr>
          <p:nvPr/>
        </p:nvSpPr>
        <p:spPr bwMode="white">
          <a:xfrm>
            <a:off x="2133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9DCD6D65-237F-4721-9AC5-98C10931E6CA}"/>
              </a:ext>
            </a:extLst>
          </p:cNvPr>
          <p:cNvSpPr>
            <a:spLocks noChangeShapeType="1"/>
          </p:cNvSpPr>
          <p:nvPr/>
        </p:nvSpPr>
        <p:spPr bwMode="white">
          <a:xfrm>
            <a:off x="2438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6AE52063-212E-4FFA-9F30-A88A2641622A}"/>
              </a:ext>
            </a:extLst>
          </p:cNvPr>
          <p:cNvSpPr>
            <a:spLocks noChangeShapeType="1"/>
          </p:cNvSpPr>
          <p:nvPr/>
        </p:nvSpPr>
        <p:spPr bwMode="white">
          <a:xfrm>
            <a:off x="2743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E3911BE1-2506-44B3-A1C6-667389D6A635}"/>
              </a:ext>
            </a:extLst>
          </p:cNvPr>
          <p:cNvSpPr>
            <a:spLocks noChangeShapeType="1"/>
          </p:cNvSpPr>
          <p:nvPr/>
        </p:nvSpPr>
        <p:spPr bwMode="white">
          <a:xfrm>
            <a:off x="3048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Line 34">
            <a:extLst>
              <a:ext uri="{FF2B5EF4-FFF2-40B4-BE49-F238E27FC236}">
                <a16:creationId xmlns:a16="http://schemas.microsoft.com/office/drawing/2014/main" id="{0C302B41-7F79-4D45-AAAD-41FFC8360E97}"/>
              </a:ext>
            </a:extLst>
          </p:cNvPr>
          <p:cNvSpPr>
            <a:spLocks noChangeShapeType="1"/>
          </p:cNvSpPr>
          <p:nvPr/>
        </p:nvSpPr>
        <p:spPr bwMode="white">
          <a:xfrm>
            <a:off x="3352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id="{70CA12BE-86E8-4CDC-A14D-EC0F9EE1AA27}"/>
              </a:ext>
            </a:extLst>
          </p:cNvPr>
          <p:cNvSpPr>
            <a:spLocks noChangeShapeType="1"/>
          </p:cNvSpPr>
          <p:nvPr/>
        </p:nvSpPr>
        <p:spPr bwMode="white">
          <a:xfrm>
            <a:off x="3657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3C6ED32C-EEDF-4DB8-BF36-4E59922D0732}"/>
              </a:ext>
            </a:extLst>
          </p:cNvPr>
          <p:cNvSpPr>
            <a:spLocks noChangeShapeType="1"/>
          </p:cNvSpPr>
          <p:nvPr/>
        </p:nvSpPr>
        <p:spPr bwMode="white">
          <a:xfrm>
            <a:off x="3962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Line 37">
            <a:extLst>
              <a:ext uri="{FF2B5EF4-FFF2-40B4-BE49-F238E27FC236}">
                <a16:creationId xmlns:a16="http://schemas.microsoft.com/office/drawing/2014/main" id="{D8C4464A-A276-49C8-94CB-E1426C5C9975}"/>
              </a:ext>
            </a:extLst>
          </p:cNvPr>
          <p:cNvSpPr>
            <a:spLocks noChangeShapeType="1"/>
          </p:cNvSpPr>
          <p:nvPr/>
        </p:nvSpPr>
        <p:spPr bwMode="white">
          <a:xfrm>
            <a:off x="4267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7B8F003F-4E9A-4B06-9A9D-568EC68B2349}"/>
              </a:ext>
            </a:extLst>
          </p:cNvPr>
          <p:cNvSpPr>
            <a:spLocks noChangeShapeType="1"/>
          </p:cNvSpPr>
          <p:nvPr/>
        </p:nvSpPr>
        <p:spPr bwMode="white">
          <a:xfrm>
            <a:off x="4572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Line 39">
            <a:extLst>
              <a:ext uri="{FF2B5EF4-FFF2-40B4-BE49-F238E27FC236}">
                <a16:creationId xmlns:a16="http://schemas.microsoft.com/office/drawing/2014/main" id="{7260C53F-37BC-49C7-95A6-72F6C6BAF274}"/>
              </a:ext>
            </a:extLst>
          </p:cNvPr>
          <p:cNvSpPr>
            <a:spLocks noChangeShapeType="1"/>
          </p:cNvSpPr>
          <p:nvPr/>
        </p:nvSpPr>
        <p:spPr bwMode="white">
          <a:xfrm>
            <a:off x="4876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Line 40">
            <a:extLst>
              <a:ext uri="{FF2B5EF4-FFF2-40B4-BE49-F238E27FC236}">
                <a16:creationId xmlns:a16="http://schemas.microsoft.com/office/drawing/2014/main" id="{8ADACD11-764D-45D7-B012-E5591374B997}"/>
              </a:ext>
            </a:extLst>
          </p:cNvPr>
          <p:cNvSpPr>
            <a:spLocks noChangeShapeType="1"/>
          </p:cNvSpPr>
          <p:nvPr/>
        </p:nvSpPr>
        <p:spPr bwMode="white">
          <a:xfrm>
            <a:off x="5181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Line 41">
            <a:extLst>
              <a:ext uri="{FF2B5EF4-FFF2-40B4-BE49-F238E27FC236}">
                <a16:creationId xmlns:a16="http://schemas.microsoft.com/office/drawing/2014/main" id="{94D2A354-8BCB-498C-A78F-0206E293BA73}"/>
              </a:ext>
            </a:extLst>
          </p:cNvPr>
          <p:cNvSpPr>
            <a:spLocks noChangeShapeType="1"/>
          </p:cNvSpPr>
          <p:nvPr/>
        </p:nvSpPr>
        <p:spPr bwMode="white">
          <a:xfrm>
            <a:off x="5486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C520C4E0-B9E3-4A85-8C8A-65984E717FA7}"/>
              </a:ext>
            </a:extLst>
          </p:cNvPr>
          <p:cNvSpPr>
            <a:spLocks noChangeShapeType="1"/>
          </p:cNvSpPr>
          <p:nvPr/>
        </p:nvSpPr>
        <p:spPr bwMode="white">
          <a:xfrm>
            <a:off x="5791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" name="Line 43">
            <a:extLst>
              <a:ext uri="{FF2B5EF4-FFF2-40B4-BE49-F238E27FC236}">
                <a16:creationId xmlns:a16="http://schemas.microsoft.com/office/drawing/2014/main" id="{6AB17FE2-ED5A-42D8-A7A2-CD80AA2DF08B}"/>
              </a:ext>
            </a:extLst>
          </p:cNvPr>
          <p:cNvSpPr>
            <a:spLocks noChangeShapeType="1"/>
          </p:cNvSpPr>
          <p:nvPr/>
        </p:nvSpPr>
        <p:spPr bwMode="white">
          <a:xfrm>
            <a:off x="6096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Line 44">
            <a:extLst>
              <a:ext uri="{FF2B5EF4-FFF2-40B4-BE49-F238E27FC236}">
                <a16:creationId xmlns:a16="http://schemas.microsoft.com/office/drawing/2014/main" id="{F3BA8C41-E969-42AA-9842-0F8039B3ECC8}"/>
              </a:ext>
            </a:extLst>
          </p:cNvPr>
          <p:cNvSpPr>
            <a:spLocks noChangeShapeType="1"/>
          </p:cNvSpPr>
          <p:nvPr/>
        </p:nvSpPr>
        <p:spPr bwMode="white">
          <a:xfrm>
            <a:off x="6400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91FB3DE6-74B9-407B-8443-D3B2D8CA5B12}"/>
              </a:ext>
            </a:extLst>
          </p:cNvPr>
          <p:cNvSpPr>
            <a:spLocks noChangeShapeType="1"/>
          </p:cNvSpPr>
          <p:nvPr/>
        </p:nvSpPr>
        <p:spPr bwMode="white">
          <a:xfrm>
            <a:off x="6705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Line 46">
            <a:extLst>
              <a:ext uri="{FF2B5EF4-FFF2-40B4-BE49-F238E27FC236}">
                <a16:creationId xmlns:a16="http://schemas.microsoft.com/office/drawing/2014/main" id="{47E675A7-3753-4FB3-B275-B83DA05BF0A7}"/>
              </a:ext>
            </a:extLst>
          </p:cNvPr>
          <p:cNvSpPr>
            <a:spLocks noChangeShapeType="1"/>
          </p:cNvSpPr>
          <p:nvPr/>
        </p:nvSpPr>
        <p:spPr bwMode="white">
          <a:xfrm>
            <a:off x="7010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FF891CF9-DF05-4687-8DFD-470C5FC558F3}"/>
              </a:ext>
            </a:extLst>
          </p:cNvPr>
          <p:cNvSpPr>
            <a:spLocks noChangeShapeType="1"/>
          </p:cNvSpPr>
          <p:nvPr/>
        </p:nvSpPr>
        <p:spPr bwMode="white">
          <a:xfrm>
            <a:off x="7315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44E22452-0BF7-4519-B5B9-D8C81250BFEB}"/>
              </a:ext>
            </a:extLst>
          </p:cNvPr>
          <p:cNvSpPr>
            <a:spLocks noChangeShapeType="1"/>
          </p:cNvSpPr>
          <p:nvPr/>
        </p:nvSpPr>
        <p:spPr bwMode="white">
          <a:xfrm>
            <a:off x="76200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Line 49">
            <a:extLst>
              <a:ext uri="{FF2B5EF4-FFF2-40B4-BE49-F238E27FC236}">
                <a16:creationId xmlns:a16="http://schemas.microsoft.com/office/drawing/2014/main" id="{7A5D5500-8969-4B77-A21B-6516F729BDAD}"/>
              </a:ext>
            </a:extLst>
          </p:cNvPr>
          <p:cNvSpPr>
            <a:spLocks noChangeShapeType="1"/>
          </p:cNvSpPr>
          <p:nvPr/>
        </p:nvSpPr>
        <p:spPr bwMode="white">
          <a:xfrm>
            <a:off x="79248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Line 50">
            <a:extLst>
              <a:ext uri="{FF2B5EF4-FFF2-40B4-BE49-F238E27FC236}">
                <a16:creationId xmlns:a16="http://schemas.microsoft.com/office/drawing/2014/main" id="{C9F4D847-7CBC-4511-906D-DFE695231724}"/>
              </a:ext>
            </a:extLst>
          </p:cNvPr>
          <p:cNvSpPr>
            <a:spLocks noChangeShapeType="1"/>
          </p:cNvSpPr>
          <p:nvPr/>
        </p:nvSpPr>
        <p:spPr bwMode="white">
          <a:xfrm>
            <a:off x="82296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Line 51">
            <a:extLst>
              <a:ext uri="{FF2B5EF4-FFF2-40B4-BE49-F238E27FC236}">
                <a16:creationId xmlns:a16="http://schemas.microsoft.com/office/drawing/2014/main" id="{5ABD7FED-D017-488C-88C3-8DB229234BC2}"/>
              </a:ext>
            </a:extLst>
          </p:cNvPr>
          <p:cNvSpPr>
            <a:spLocks noChangeShapeType="1"/>
          </p:cNvSpPr>
          <p:nvPr/>
        </p:nvSpPr>
        <p:spPr bwMode="white">
          <a:xfrm>
            <a:off x="85344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BD94D2E2-C133-4FB0-8083-0A30B912A56F}"/>
              </a:ext>
            </a:extLst>
          </p:cNvPr>
          <p:cNvSpPr>
            <a:spLocks noChangeShapeType="1"/>
          </p:cNvSpPr>
          <p:nvPr/>
        </p:nvSpPr>
        <p:spPr bwMode="white">
          <a:xfrm>
            <a:off x="8839200" y="0"/>
            <a:ext cx="0" cy="6858000"/>
          </a:xfrm>
          <a:prstGeom prst="line">
            <a:avLst/>
          </a:prstGeom>
          <a:noFill/>
          <a:ln w="9525">
            <a:pattFill prst="pct30">
              <a:fgClr>
                <a:schemeClr val="folHlink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Line 53">
            <a:extLst>
              <a:ext uri="{FF2B5EF4-FFF2-40B4-BE49-F238E27FC236}">
                <a16:creationId xmlns:a16="http://schemas.microsoft.com/office/drawing/2014/main" id="{73B6D580-FD90-447B-97DC-8E4BE5E4130B}"/>
              </a:ext>
            </a:extLst>
          </p:cNvPr>
          <p:cNvSpPr>
            <a:spLocks noChangeShapeType="1"/>
          </p:cNvSpPr>
          <p:nvPr/>
        </p:nvSpPr>
        <p:spPr bwMode="ltGray">
          <a:xfrm>
            <a:off x="803275" y="887413"/>
            <a:ext cx="0" cy="28511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DC9C8943-4DBD-4173-9083-61F644BD4E9E}"/>
              </a:ext>
            </a:extLst>
          </p:cNvPr>
          <p:cNvSpPr>
            <a:spLocks noChangeShapeType="1"/>
          </p:cNvSpPr>
          <p:nvPr/>
        </p:nvSpPr>
        <p:spPr bwMode="ltGray">
          <a:xfrm flipH="1">
            <a:off x="4763" y="3041650"/>
            <a:ext cx="5111750" cy="127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" name="Line 55">
            <a:extLst>
              <a:ext uri="{FF2B5EF4-FFF2-40B4-BE49-F238E27FC236}">
                <a16:creationId xmlns:a16="http://schemas.microsoft.com/office/drawing/2014/main" id="{B9444D98-E405-49C0-9D4E-C6FC93953C68}"/>
              </a:ext>
            </a:extLst>
          </p:cNvPr>
          <p:cNvSpPr>
            <a:spLocks noChangeShapeType="1"/>
          </p:cNvSpPr>
          <p:nvPr/>
        </p:nvSpPr>
        <p:spPr bwMode="ltGray">
          <a:xfrm flipH="1" flipV="1">
            <a:off x="609600" y="1489075"/>
            <a:ext cx="6049963" cy="158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" name="Arc 56">
            <a:extLst>
              <a:ext uri="{FF2B5EF4-FFF2-40B4-BE49-F238E27FC236}">
                <a16:creationId xmlns:a16="http://schemas.microsoft.com/office/drawing/2014/main" id="{20E24B23-A1D4-45C0-BDC0-8F81EA582E6D}"/>
              </a:ext>
            </a:extLst>
          </p:cNvPr>
          <p:cNvSpPr>
            <a:spLocks/>
          </p:cNvSpPr>
          <p:nvPr/>
        </p:nvSpPr>
        <p:spPr bwMode="ltGray">
          <a:xfrm rot="16200000" flipH="1">
            <a:off x="675482" y="1366044"/>
            <a:ext cx="247650" cy="249237"/>
          </a:xfrm>
          <a:custGeom>
            <a:avLst/>
            <a:gdLst>
              <a:gd name="T0" fmla="*/ 3979101 w 43195"/>
              <a:gd name="T1" fmla="*/ 963 h 43200"/>
              <a:gd name="T2" fmla="*/ 0 w 43195"/>
              <a:gd name="T3" fmla="*/ 4235569 h 43200"/>
              <a:gd name="T4" fmla="*/ 4069762 w 43195"/>
              <a:gd name="T5" fmla="*/ 4148031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lnTo>
                  <a:pt x="21114" y="5"/>
                </a:ln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Line 57">
            <a:extLst>
              <a:ext uri="{FF2B5EF4-FFF2-40B4-BE49-F238E27FC236}">
                <a16:creationId xmlns:a16="http://schemas.microsoft.com/office/drawing/2014/main" id="{950B7E57-3699-4217-95F9-25136FD02BA8}"/>
              </a:ext>
            </a:extLst>
          </p:cNvPr>
          <p:cNvSpPr>
            <a:spLocks noChangeShapeType="1"/>
          </p:cNvSpPr>
          <p:nvPr/>
        </p:nvSpPr>
        <p:spPr bwMode="ltGray">
          <a:xfrm flipV="1">
            <a:off x="2349500" y="5786438"/>
            <a:ext cx="60452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Line 58">
            <a:extLst>
              <a:ext uri="{FF2B5EF4-FFF2-40B4-BE49-F238E27FC236}">
                <a16:creationId xmlns:a16="http://schemas.microsoft.com/office/drawing/2014/main" id="{794BDA86-C5F7-452A-9ED5-D6B6206119B8}"/>
              </a:ext>
            </a:extLst>
          </p:cNvPr>
          <p:cNvSpPr>
            <a:spLocks noChangeShapeType="1"/>
          </p:cNvSpPr>
          <p:nvPr/>
        </p:nvSpPr>
        <p:spPr bwMode="ltGray">
          <a:xfrm flipH="1">
            <a:off x="8210550" y="3448050"/>
            <a:ext cx="0" cy="28765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" name="Arc 59">
            <a:extLst>
              <a:ext uri="{FF2B5EF4-FFF2-40B4-BE49-F238E27FC236}">
                <a16:creationId xmlns:a16="http://schemas.microsoft.com/office/drawing/2014/main" id="{C729435D-B2F6-46D4-B1EC-C0516DD093D8}"/>
              </a:ext>
            </a:extLst>
          </p:cNvPr>
          <p:cNvSpPr>
            <a:spLocks/>
          </p:cNvSpPr>
          <p:nvPr/>
        </p:nvSpPr>
        <p:spPr bwMode="ltGray">
          <a:xfrm rot="5400000">
            <a:off x="8090694" y="5661819"/>
            <a:ext cx="247650" cy="249238"/>
          </a:xfrm>
          <a:custGeom>
            <a:avLst/>
            <a:gdLst>
              <a:gd name="T0" fmla="*/ 3979101 w 43195"/>
              <a:gd name="T1" fmla="*/ 963 h 43200"/>
              <a:gd name="T2" fmla="*/ 0 w 43195"/>
              <a:gd name="T3" fmla="*/ 4235638 h 43200"/>
              <a:gd name="T4" fmla="*/ 4069762 w 43195"/>
              <a:gd name="T5" fmla="*/ 414806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lnTo>
                  <a:pt x="21114" y="5"/>
                </a:ln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id="{B1C7CCA0-1306-4A08-9884-1C5186AEED7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3" name="Rectangle 66">
            <a:extLst>
              <a:ext uri="{FF2B5EF4-FFF2-40B4-BE49-F238E27FC236}">
                <a16:creationId xmlns:a16="http://schemas.microsoft.com/office/drawing/2014/main" id="{7A5F8E10-827E-4395-9EA6-A2AFC8A1EF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713538"/>
            <a:ext cx="5791200" cy="1524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4" name="Text Box 68">
            <a:extLst>
              <a:ext uri="{FF2B5EF4-FFF2-40B4-BE49-F238E27FC236}">
                <a16:creationId xmlns:a16="http://schemas.microsoft.com/office/drawing/2014/main" id="{C597D0A3-A9E9-4AF7-B6CA-AC7EFE1A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5438775"/>
            <a:ext cx="434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000066"/>
                </a:solidFill>
                <a:latin typeface="Arial" charset="0"/>
              </a:rPr>
              <a:t>Mitsubishi Heavy Industries, Ltd.</a:t>
            </a:r>
          </a:p>
        </p:txBody>
      </p:sp>
      <p:grpSp>
        <p:nvGrpSpPr>
          <p:cNvPr id="65" name="Group 69">
            <a:extLst>
              <a:ext uri="{FF2B5EF4-FFF2-40B4-BE49-F238E27FC236}">
                <a16:creationId xmlns:a16="http://schemas.microsoft.com/office/drawing/2014/main" id="{16C978E2-1241-4196-BD57-EE547F108ECF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5443538"/>
            <a:ext cx="355600" cy="314325"/>
            <a:chOff x="4416" y="3476"/>
            <a:chExt cx="189" cy="166"/>
          </a:xfrm>
        </p:grpSpPr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60F2DFAB-14DD-401F-B6AB-540CA4A9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3476"/>
              <a:ext cx="70" cy="111"/>
            </a:xfrm>
            <a:custGeom>
              <a:avLst/>
              <a:gdLst>
                <a:gd name="T0" fmla="*/ 35 w 70"/>
                <a:gd name="T1" fmla="*/ 0 h 111"/>
                <a:gd name="T2" fmla="*/ 0 w 70"/>
                <a:gd name="T3" fmla="*/ 56 h 111"/>
                <a:gd name="T4" fmla="*/ 35 w 70"/>
                <a:gd name="T5" fmla="*/ 110 h 111"/>
                <a:gd name="T6" fmla="*/ 69 w 70"/>
                <a:gd name="T7" fmla="*/ 56 h 111"/>
                <a:gd name="T8" fmla="*/ 35 w 70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11">
                  <a:moveTo>
                    <a:pt x="35" y="0"/>
                  </a:moveTo>
                  <a:lnTo>
                    <a:pt x="0" y="56"/>
                  </a:lnTo>
                  <a:lnTo>
                    <a:pt x="35" y="110"/>
                  </a:lnTo>
                  <a:lnTo>
                    <a:pt x="69" y="56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487CE668-E775-4F8A-941D-5F089019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584"/>
              <a:ext cx="96" cy="58"/>
            </a:xfrm>
            <a:custGeom>
              <a:avLst/>
              <a:gdLst>
                <a:gd name="T0" fmla="*/ 95 w 96"/>
                <a:gd name="T1" fmla="*/ 0 h 58"/>
                <a:gd name="T2" fmla="*/ 29 w 96"/>
                <a:gd name="T3" fmla="*/ 0 h 58"/>
                <a:gd name="T4" fmla="*/ 0 w 96"/>
                <a:gd name="T5" fmla="*/ 57 h 58"/>
                <a:gd name="T6" fmla="*/ 65 w 96"/>
                <a:gd name="T7" fmla="*/ 57 h 58"/>
                <a:gd name="T8" fmla="*/ 95 w 9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58">
                  <a:moveTo>
                    <a:pt x="95" y="0"/>
                  </a:moveTo>
                  <a:lnTo>
                    <a:pt x="29" y="0"/>
                  </a:lnTo>
                  <a:lnTo>
                    <a:pt x="0" y="57"/>
                  </a:lnTo>
                  <a:lnTo>
                    <a:pt x="65" y="57"/>
                  </a:lnTo>
                  <a:lnTo>
                    <a:pt x="9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F59CAD96-6A3A-4FD9-97A8-EE40CC35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3584"/>
              <a:ext cx="97" cy="58"/>
            </a:xfrm>
            <a:custGeom>
              <a:avLst/>
              <a:gdLst>
                <a:gd name="T0" fmla="*/ 0 w 97"/>
                <a:gd name="T1" fmla="*/ 0 h 58"/>
                <a:gd name="T2" fmla="*/ 30 w 97"/>
                <a:gd name="T3" fmla="*/ 57 h 58"/>
                <a:gd name="T4" fmla="*/ 96 w 97"/>
                <a:gd name="T5" fmla="*/ 57 h 58"/>
                <a:gd name="T6" fmla="*/ 66 w 97"/>
                <a:gd name="T7" fmla="*/ 0 h 58"/>
                <a:gd name="T8" fmla="*/ 0 w 97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58">
                  <a:moveTo>
                    <a:pt x="0" y="0"/>
                  </a:moveTo>
                  <a:lnTo>
                    <a:pt x="30" y="57"/>
                  </a:lnTo>
                  <a:lnTo>
                    <a:pt x="96" y="57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612" name="Rectangle 60"/>
          <p:cNvSpPr>
            <a:spLocks noGrp="1" noChangeArrowheads="1"/>
          </p:cNvSpPr>
          <p:nvPr>
            <p:ph type="ctrTitle"/>
          </p:nvPr>
        </p:nvSpPr>
        <p:spPr>
          <a:xfrm>
            <a:off x="990600" y="2133600"/>
            <a:ext cx="7772400" cy="762000"/>
          </a:xfrm>
          <a:effectLst>
            <a:outerShdw dist="53882" dir="2700000" algn="ctr" rotWithShape="0">
              <a:schemeClr val="accent2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23613" name="Rectangle 61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57943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69" name="Rectangle 62">
            <a:extLst>
              <a:ext uri="{FF2B5EF4-FFF2-40B4-BE49-F238E27FC236}">
                <a16:creationId xmlns:a16="http://schemas.microsoft.com/office/drawing/2014/main" id="{97E4D776-0FBD-43FF-9C5D-D47BC5B7ADF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3">
            <a:extLst>
              <a:ext uri="{FF2B5EF4-FFF2-40B4-BE49-F238E27FC236}">
                <a16:creationId xmlns:a16="http://schemas.microsoft.com/office/drawing/2014/main" id="{968A417C-9259-4497-A404-22CA1013F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23BD7CC7-BB74-4E28-974E-7CA8BB692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D353A-6FC5-4B4B-BF97-914981E223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7775705"/>
      </p:ext>
    </p:extLst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CA46969C-3BC9-468D-ABDE-2499B04E8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AB03046E-008F-4A26-977A-6846AB21D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74F8037D-A9E6-4AC8-AB16-33DC87EC5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E0A3A-26B4-495C-8278-7FE3EA86AF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189668"/>
      </p:ext>
    </p:extLst>
  </p:cSld>
  <p:clrMapOvr>
    <a:masterClrMapping/>
  </p:clrMapOvr>
  <p:transition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9D7D1F81-0A09-458F-9A1F-D5D3CB004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75EF8026-C5BE-43F6-B7FE-A01A65FFB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D5C3FD62-CE9A-4B0A-8304-0591448F0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B62AA-9FF1-4EC8-9F89-6232F0CF32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4578249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95B32829-B025-4992-ADE0-CB3C64E11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369DA55A-4F19-4537-A5F4-9C1919DE0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8512CF04-CCAE-49CB-9605-925849A47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D08B-C51B-4AEA-9646-09D016E66C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5114665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A270253C-2E58-44C1-B78B-ABBE22C88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C1999A29-7FFE-4170-BB5E-2242C0257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9">
            <a:extLst>
              <a:ext uri="{FF2B5EF4-FFF2-40B4-BE49-F238E27FC236}">
                <a16:creationId xmlns:a16="http://schemas.microsoft.com/office/drawing/2014/main" id="{4ACB86AA-203D-4007-A2BC-13272BC98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B9EA1-044B-4A76-979C-D9C2A3110F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2563563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09836-578A-4FDE-AD8E-D09D7DDEB391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759326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75B785C0-423A-4CB1-8D0F-4EA4F4C36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A6A6D975-C632-4AD2-A616-421079072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90111295-B870-49A4-99E3-60FA892EF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97317-FBDD-4D15-825B-1F87A60034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7662205"/>
      </p:ext>
    </p:extLst>
  </p:cSld>
  <p:clrMapOvr>
    <a:masterClrMapping/>
  </p:clrMapOvr>
  <p:transition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>
            <a:extLst>
              <a:ext uri="{FF2B5EF4-FFF2-40B4-BE49-F238E27FC236}">
                <a16:creationId xmlns:a16="http://schemas.microsoft.com/office/drawing/2014/main" id="{F1982C3A-A828-4DCD-A67B-DF54910D8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8">
            <a:extLst>
              <a:ext uri="{FF2B5EF4-FFF2-40B4-BE49-F238E27FC236}">
                <a16:creationId xmlns:a16="http://schemas.microsoft.com/office/drawing/2014/main" id="{B9799720-D8EC-489C-8282-52A5DDC79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8DCE747D-608D-43E3-B7BE-DDE7FB195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89BEA-3344-4790-BD51-0442DAEEA9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648297"/>
      </p:ext>
    </p:extLst>
  </p:cSld>
  <p:clrMapOvr>
    <a:masterClrMapping/>
  </p:clrMapOvr>
  <p:transition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1FEB9511-FE7C-47F6-BCAC-7A19BD1A7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EC3C087C-B97E-49A1-A66B-CB073062B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E57CDE67-BACE-4410-82D8-C17071E71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3EF65-332A-4CB9-B6C4-669EB7D744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6651273"/>
      </p:ext>
    </p:extLst>
  </p:cSld>
  <p:clrMapOvr>
    <a:masterClrMapping/>
  </p:clrMapOvr>
  <p:transition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E7AE2D00-7F0E-4214-AE14-BD2AC69A5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AA32DD8D-4669-4CA4-9718-71BC579FE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36052339-B788-4975-8E1A-A49D1036F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85EC0-F416-4AFB-B1D3-57AAD9E750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62251"/>
      </p:ext>
    </p:extLst>
  </p:cSld>
  <p:clrMapOvr>
    <a:masterClrMapping/>
  </p:clrMapOvr>
  <p:transition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779B1B64-5A61-4F50-943E-EAF109170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99BB9D46-B4BD-4641-ABF4-D7A68B105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A1199634-D60B-4BFB-8514-1C6062967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CD30B-711F-40FA-9C0E-EC3AB6C2AD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7134642"/>
      </p:ext>
    </p:extLst>
  </p:cSld>
  <p:clrMapOvr>
    <a:masterClrMapping/>
  </p:clrMapOvr>
  <p:transition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0350" y="271463"/>
            <a:ext cx="2000250" cy="38941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1463"/>
            <a:ext cx="5848350" cy="38941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28D4DAF4-F4F8-43EB-900E-B3017557D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678D3F8E-D296-4307-8F60-8FADD7BBD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8F2CA510-F5ED-463A-9EC1-ECF1471F9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AC343-EE41-434B-A1DD-5A2C5D1BAC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7694282"/>
      </p:ext>
    </p:extLst>
  </p:cSld>
  <p:clrMapOvr>
    <a:masterClrMapping/>
  </p:clrMapOvr>
  <p:transition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1463"/>
            <a:ext cx="7772400" cy="6413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2260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0541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800600" y="3111500"/>
            <a:ext cx="3810000" cy="10541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70F138EC-3F60-46DB-8633-2F769825D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5FA520AF-15A8-4C0F-929C-F5CA14CC1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9">
            <a:extLst>
              <a:ext uri="{FF2B5EF4-FFF2-40B4-BE49-F238E27FC236}">
                <a16:creationId xmlns:a16="http://schemas.microsoft.com/office/drawing/2014/main" id="{0E5DA72C-1881-46EA-9D6A-8BAF3432E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686F3-EEED-4B0B-8B3E-512DC7FA94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0380169"/>
      </p:ext>
    </p:extLst>
  </p:cSld>
  <p:clrMapOvr>
    <a:masterClrMapping/>
  </p:clrMapOvr>
  <p:transition>
    <p:cu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09600" y="271463"/>
            <a:ext cx="8001000" cy="38941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3EE4A780-00AE-4F67-8FFE-8198957D5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1E5D0D5C-1CE7-4DCE-8058-DF8295EB8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FCD9656-F95F-42F3-89DC-9B501A5B8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63CBD-4637-4FC8-BFE5-DAF84ABB58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6611611"/>
      </p:ext>
    </p:extLst>
  </p:cSld>
  <p:clrMapOvr>
    <a:masterClrMapping/>
  </p:clrMapOvr>
  <p:transition>
    <p:cu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1463"/>
            <a:ext cx="7772400" cy="6413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2260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2260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2D2A8077-436E-403F-8182-2C213DA81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60D5A43F-92DC-468E-B24C-97720A969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A6084B7F-08F6-446A-A479-EF090C089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2009-4ECF-43B7-BE53-91D075802A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1529723"/>
      </p:ext>
    </p:extLst>
  </p:cSld>
  <p:clrMapOvr>
    <a:masterClrMapping/>
  </p:clrMapOvr>
  <p:transition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CF049FC-C24C-44B1-B0B6-BA6226B2A4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D0791-0DAC-47F8-A497-8C4937DFA5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02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15680-8ACC-487A-81ED-26ACE5AD3CE3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09656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166152D-728C-4AAB-93BF-93760002EA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8B72D-6960-4531-B8A8-58E7DF4400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7680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3D0176A-19D3-4063-B0B6-6373181C82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AF02B-FEB8-4C4A-9F3B-9E2B4E3678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7420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E3395DE-E28F-4840-9214-647DD439DD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D1F6D-F8D2-4503-AAB3-AD99EB695E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46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89645E8-2E31-412F-BE15-1EF4160083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BE999-758B-48A5-861B-3DA4EB9EF5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752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0792561-5F3D-4DE8-92F4-9A4DAFFE66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61ABE-5D1C-44DF-B414-8EDBD3877E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0483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6">
            <a:extLst>
              <a:ext uri="{FF2B5EF4-FFF2-40B4-BE49-F238E27FC236}">
                <a16:creationId xmlns:a16="http://schemas.microsoft.com/office/drawing/2014/main" id="{1DAD81A6-A5FE-4014-941F-820E908854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3225" y="6627813"/>
            <a:ext cx="23907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sz="900" dirty="0">
                <a:solidFill>
                  <a:srgbClr val="7F7F7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©2019 </a:t>
            </a:r>
            <a:r>
              <a:rPr lang="ja-JP" altLang="en-US" sz="900" dirty="0">
                <a:solidFill>
                  <a:srgbClr val="7F7F7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ひびきウインドエナジー㈱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FB38442-746F-4F99-8335-237DD1E3C1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0BCD5-46A6-4A34-96C6-3B750E58FF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1960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00CF935-C6AC-4841-BE51-5147A5FB64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5E834-52A6-41E3-AD20-27444FE661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703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02EBCF-584A-4BA9-9B05-9E63E861A9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0EE52-553C-4279-8811-1AA880CD11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53300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16A8535-ED65-4687-9AE6-78A716DCEE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08742-FA73-4C64-961B-BDA58D79F1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5059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3050" y="101600"/>
            <a:ext cx="2063750" cy="60245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30213" y="101600"/>
            <a:ext cx="6040437" cy="60245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C32DBB2-9D52-4542-8720-50105D6388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B09DE-9388-4CAC-89A5-F5F874E26E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513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024A7-3AB7-4725-ADAA-D51797E5B076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041513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30213" y="101600"/>
            <a:ext cx="8256587" cy="60245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10591D7-DACC-429D-A0ED-E88758F16E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66D98-8456-415B-9A9A-4F22800F76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8545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213" y="101600"/>
            <a:ext cx="8229600" cy="36036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B277D7F-CBFD-43B6-B8E2-573D5AEECA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EAD4E-6680-4BDB-879F-204A2EED3C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008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213" y="101600"/>
            <a:ext cx="8229600" cy="36036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516FC40-4169-4A98-A848-DEAF3F3729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670DF-3F21-421E-8D80-70A11A63231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4951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2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4102" name="Picture 6" descr="g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981200" y="914402"/>
            <a:ext cx="5181600" cy="5026025"/>
            <a:chOff x="1248" y="576"/>
            <a:chExt cx="3264" cy="3166"/>
          </a:xfrm>
        </p:grpSpPr>
        <p:sp>
          <p:nvSpPr>
            <p:cNvPr id="4104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endParaRPr lang="ja-JP" altLang="ja-JP" noProof="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4" y="4581525"/>
            <a:ext cx="4321175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b="0"/>
            </a:lvl1pPr>
          </a:lstStyle>
          <a:p>
            <a:pPr lvl="0"/>
            <a:endParaRPr lang="ja-JP" altLang="ja-JP" noProof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16000"/>
            <a:ext cx="2895600" cy="279400"/>
          </a:xfrm>
        </p:spPr>
        <p:txBody>
          <a:bodyPr/>
          <a:lstStyle>
            <a:lvl1pPr algn="ctr" latinLnBrk="0">
              <a:spcBef>
                <a:spcPct val="0"/>
              </a:spcBef>
              <a:defRPr kumimoji="1" sz="750">
                <a:latin typeface="+mn-lt"/>
              </a:defRPr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40000" y="64800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499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188000"/>
            <a:ext cx="8640000" cy="5220000"/>
          </a:xfrm>
        </p:spPr>
        <p:txBody>
          <a:bodyPr/>
          <a:lstStyle>
            <a:lvl1pPr>
              <a:defRPr sz="2100"/>
            </a:lvl1pPr>
            <a:lvl2pPr>
              <a:defRPr sz="1800">
                <a:latin typeface="+mj-lt"/>
              </a:defRPr>
            </a:lvl2pPr>
            <a:lvl3pPr>
              <a:defRPr sz="15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401870" y="6489342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33600" cy="2808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4B327731-14B4-403C-822C-52F5229027D6}" type="slidenum">
              <a:rPr lang="ja-JP" altLang="ja-JP" smtClean="0"/>
              <a:pPr/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16365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775428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4032250" cy="4968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1850" y="1341439"/>
            <a:ext cx="4033838" cy="4968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157967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25557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42531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387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CF320-FB8E-46B7-85D1-999AA00D1DBE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2072557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12794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38725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273653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4" y="2"/>
            <a:ext cx="2054225" cy="63103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1" y="2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23734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63BB1-21B8-40E9-BD4D-5CD21758A5F2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6661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3077" name="Picture 5" descr="g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3079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0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1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1ECA809A-046E-4B2C-AD8C-9FD288C5993B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6855" y="6543856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50000"/>
              </a:spcBef>
              <a:defRPr kumimoji="0" sz="1400">
                <a:latin typeface="Verdana" pitchFamily="34" charset="0"/>
              </a:defRPr>
            </a:lvl1pPr>
          </a:lstStyle>
          <a:p>
            <a:endParaRPr lang="ja-JP" altLang="ja-JP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479999"/>
            <a:ext cx="2133600" cy="2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030A0"/>
                </a:solidFill>
                <a:latin typeface="+mn-lt"/>
              </a:defRPr>
            </a:lvl1pPr>
          </a:lstStyle>
          <a:p>
            <a:endParaRPr lang="ja-JP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588000"/>
            <a:ext cx="1577848" cy="180000"/>
          </a:xfrm>
          <a:prstGeom prst="rect">
            <a:avLst/>
          </a:prstGeom>
        </p:spPr>
      </p:pic>
      <p:sp>
        <p:nvSpPr>
          <p:cNvPr id="16" name="フリーフォーム 15"/>
          <p:cNvSpPr/>
          <p:nvPr userDrawn="1"/>
        </p:nvSpPr>
        <p:spPr>
          <a:xfrm>
            <a:off x="7014575" y="1089764"/>
            <a:ext cx="1979113" cy="1240077"/>
          </a:xfrm>
          <a:custGeom>
            <a:avLst/>
            <a:gdLst>
              <a:gd name="connsiteX0" fmla="*/ 0 w 1979113"/>
              <a:gd name="connsiteY0" fmla="*/ 0 h 1240077"/>
              <a:gd name="connsiteX1" fmla="*/ 964504 w 1979113"/>
              <a:gd name="connsiteY1" fmla="*/ 12526 h 1240077"/>
              <a:gd name="connsiteX2" fmla="*/ 1177447 w 1979113"/>
              <a:gd name="connsiteY2" fmla="*/ 225469 h 1240077"/>
              <a:gd name="connsiteX3" fmla="*/ 1478072 w 1979113"/>
              <a:gd name="connsiteY3" fmla="*/ 288099 h 1240077"/>
              <a:gd name="connsiteX4" fmla="*/ 1979113 w 1979113"/>
              <a:gd name="connsiteY4" fmla="*/ 288099 h 1240077"/>
              <a:gd name="connsiteX5" fmla="*/ 1979113 w 1979113"/>
              <a:gd name="connsiteY5" fmla="*/ 1240077 h 1240077"/>
              <a:gd name="connsiteX6" fmla="*/ 100209 w 1979113"/>
              <a:gd name="connsiteY6" fmla="*/ 1240077 h 12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3" h="1240077">
                <a:moveTo>
                  <a:pt x="0" y="0"/>
                </a:moveTo>
                <a:lnTo>
                  <a:pt x="964504" y="12526"/>
                </a:lnTo>
                <a:lnTo>
                  <a:pt x="1177447" y="225469"/>
                </a:lnTo>
                <a:lnTo>
                  <a:pt x="1478072" y="288099"/>
                </a:lnTo>
                <a:lnTo>
                  <a:pt x="1979113" y="288099"/>
                </a:lnTo>
                <a:lnTo>
                  <a:pt x="1979113" y="1240077"/>
                </a:lnTo>
                <a:lnTo>
                  <a:pt x="100209" y="124007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8000"/>
            <a:ext cx="864000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ight horizontal"/>
          <p:cNvSpPr>
            <a:spLocks noChangeArrowheads="1"/>
          </p:cNvSpPr>
          <p:nvPr/>
        </p:nvSpPr>
        <p:spPr bwMode="ltGray">
          <a:xfrm>
            <a:off x="0" y="0"/>
            <a:ext cx="838200" cy="6858000"/>
          </a:xfrm>
          <a:prstGeom prst="rect">
            <a:avLst/>
          </a:prstGeom>
          <a:pattFill prst="ltHorz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gray">
          <a:xfrm flipH="1">
            <a:off x="0" y="6456363"/>
            <a:ext cx="7485063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endParaRPr lang="ja-JP" altLang="en-US" b="1">
              <a:solidFill>
                <a:srgbClr val="FF33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28" name="Rectangle 4" descr="Light horizontal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pattFill prst="ltHorz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FF3300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pic>
        <p:nvPicPr>
          <p:cNvPr id="62469" name="Picture 5" descr="j031556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467600" y="6019800"/>
            <a:ext cx="457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j031558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534400" y="6016625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j031555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01000" y="6016625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0"/>
            <a:ext cx="878522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42988" y="1125538"/>
            <a:ext cx="792162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23850" y="6165850"/>
            <a:ext cx="2571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0">
                <a:solidFill>
                  <a:srgbClr val="515F7B"/>
                </a:solidFill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31013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648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3077" name="Picture 5" descr="g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3079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0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081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1ECA809A-046E-4B2C-AD8C-9FD288C5993B}" type="datetime1">
              <a:rPr lang="ja-JP" altLang="en-US" smtClean="0"/>
              <a:t>2022/5/13</a:t>
            </a:fld>
            <a:endParaRPr lang="ja-JP" altLang="ja-JP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6855" y="6543856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50000"/>
              </a:spcBef>
              <a:defRPr kumimoji="0" sz="1400">
                <a:latin typeface="Verdana" pitchFamily="34" charset="0"/>
              </a:defRPr>
            </a:lvl1pPr>
          </a:lstStyle>
          <a:p>
            <a:endParaRPr lang="ja-JP" altLang="ja-JP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479999"/>
            <a:ext cx="2133600" cy="2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030A0"/>
                </a:solidFill>
                <a:latin typeface="+mn-lt"/>
              </a:defRPr>
            </a:lvl1pPr>
          </a:lstStyle>
          <a:p>
            <a:endParaRPr lang="ja-JP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588000"/>
            <a:ext cx="1577848" cy="180000"/>
          </a:xfrm>
          <a:prstGeom prst="rect">
            <a:avLst/>
          </a:prstGeom>
        </p:spPr>
      </p:pic>
      <p:sp>
        <p:nvSpPr>
          <p:cNvPr id="16" name="フリーフォーム 15"/>
          <p:cNvSpPr/>
          <p:nvPr userDrawn="1"/>
        </p:nvSpPr>
        <p:spPr>
          <a:xfrm>
            <a:off x="7014575" y="1089764"/>
            <a:ext cx="1979113" cy="1240077"/>
          </a:xfrm>
          <a:custGeom>
            <a:avLst/>
            <a:gdLst>
              <a:gd name="connsiteX0" fmla="*/ 0 w 1979113"/>
              <a:gd name="connsiteY0" fmla="*/ 0 h 1240077"/>
              <a:gd name="connsiteX1" fmla="*/ 964504 w 1979113"/>
              <a:gd name="connsiteY1" fmla="*/ 12526 h 1240077"/>
              <a:gd name="connsiteX2" fmla="*/ 1177447 w 1979113"/>
              <a:gd name="connsiteY2" fmla="*/ 225469 h 1240077"/>
              <a:gd name="connsiteX3" fmla="*/ 1478072 w 1979113"/>
              <a:gd name="connsiteY3" fmla="*/ 288099 h 1240077"/>
              <a:gd name="connsiteX4" fmla="*/ 1979113 w 1979113"/>
              <a:gd name="connsiteY4" fmla="*/ 288099 h 1240077"/>
              <a:gd name="connsiteX5" fmla="*/ 1979113 w 1979113"/>
              <a:gd name="connsiteY5" fmla="*/ 1240077 h 1240077"/>
              <a:gd name="connsiteX6" fmla="*/ 100209 w 1979113"/>
              <a:gd name="connsiteY6" fmla="*/ 1240077 h 12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3" h="1240077">
                <a:moveTo>
                  <a:pt x="0" y="0"/>
                </a:moveTo>
                <a:lnTo>
                  <a:pt x="964504" y="12526"/>
                </a:lnTo>
                <a:lnTo>
                  <a:pt x="1177447" y="225469"/>
                </a:lnTo>
                <a:lnTo>
                  <a:pt x="1478072" y="288099"/>
                </a:lnTo>
                <a:lnTo>
                  <a:pt x="1979113" y="288099"/>
                </a:lnTo>
                <a:lnTo>
                  <a:pt x="1979113" y="1240077"/>
                </a:lnTo>
                <a:lnTo>
                  <a:pt x="100209" y="124007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8000"/>
            <a:ext cx="864000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036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 descr="g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1037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8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9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7450"/>
            <a:ext cx="864076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7075" y="6543675"/>
            <a:ext cx="2895600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50000"/>
              </a:spcBef>
              <a:defRPr kumimoji="0" sz="1400"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</a:rPr>
              <a:t>朝日地球環境フォーラム</a:t>
            </a:r>
            <a:r>
              <a:rPr lang="en-US" altLang="ja-JP" dirty="0">
                <a:solidFill>
                  <a:srgbClr val="000000"/>
                </a:solidFill>
              </a:rPr>
              <a:t>2011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538" y="6480175"/>
            <a:ext cx="2133600" cy="280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7030A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pic>
        <p:nvPicPr>
          <p:cNvPr id="1036" name="図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88125"/>
            <a:ext cx="157797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7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3">
            <a:extLst>
              <a:ext uri="{FF2B5EF4-FFF2-40B4-BE49-F238E27FC236}">
                <a16:creationId xmlns:a16="http://schemas.microsoft.com/office/drawing/2014/main" id="{5284562F-0A06-4F76-A445-20A51AC8F2E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7" name="Rectangle 55">
            <a:extLst>
              <a:ext uri="{FF2B5EF4-FFF2-40B4-BE49-F238E27FC236}">
                <a16:creationId xmlns:a16="http://schemas.microsoft.com/office/drawing/2014/main" id="{A0288637-171A-4793-962E-2ED3506EA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1463"/>
            <a:ext cx="7772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5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40BF1D4-5B99-48B4-9E2D-73CB99CE7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2585" name="Rectangle 57">
            <a:extLst>
              <a:ext uri="{FF2B5EF4-FFF2-40B4-BE49-F238E27FC236}">
                <a16:creationId xmlns:a16="http://schemas.microsoft.com/office/drawing/2014/main" id="{B4A3F953-277A-4443-AEF5-E632D95D9B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 sz="14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86" name="Rectangle 58">
            <a:extLst>
              <a:ext uri="{FF2B5EF4-FFF2-40B4-BE49-F238E27FC236}">
                <a16:creationId xmlns:a16="http://schemas.microsoft.com/office/drawing/2014/main" id="{BF4A3D69-43C2-4F10-84AB-F1752216F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kumimoji="0" sz="14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87" name="Rectangle 59">
            <a:extLst>
              <a:ext uri="{FF2B5EF4-FFF2-40B4-BE49-F238E27FC236}">
                <a16:creationId xmlns:a16="http://schemas.microsoft.com/office/drawing/2014/main" id="{F1D6BE8B-4A6C-4637-BDFF-9C7CEC906D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kumimoji="0" sz="14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26335C70-1A22-4F51-851A-5FC4CC7F81A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2" name="Rectangle 60">
            <a:extLst>
              <a:ext uri="{FF2B5EF4-FFF2-40B4-BE49-F238E27FC236}">
                <a16:creationId xmlns:a16="http://schemas.microsoft.com/office/drawing/2014/main" id="{C35FF743-E074-4D61-89D7-E085D2FD6AA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713538"/>
            <a:ext cx="5791200" cy="1524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33" name="Rectangle 61">
            <a:extLst>
              <a:ext uri="{FF2B5EF4-FFF2-40B4-BE49-F238E27FC236}">
                <a16:creationId xmlns:a16="http://schemas.microsoft.com/office/drawing/2014/main" id="{CDC07346-A000-4758-BAB7-1B8A977328E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912813"/>
            <a:ext cx="655320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034" name="Group 63">
            <a:extLst>
              <a:ext uri="{FF2B5EF4-FFF2-40B4-BE49-F238E27FC236}">
                <a16:creationId xmlns:a16="http://schemas.microsoft.com/office/drawing/2014/main" id="{00578ADC-5B35-4CB0-8E4B-821DA561273C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6465888"/>
            <a:ext cx="257175" cy="227012"/>
            <a:chOff x="4416" y="3476"/>
            <a:chExt cx="189" cy="166"/>
          </a:xfrm>
        </p:grpSpPr>
        <p:sp>
          <p:nvSpPr>
            <p:cNvPr id="1036" name="Freeform 64">
              <a:extLst>
                <a:ext uri="{FF2B5EF4-FFF2-40B4-BE49-F238E27FC236}">
                  <a16:creationId xmlns:a16="http://schemas.microsoft.com/office/drawing/2014/main" id="{C1D0125A-E6BC-4FAD-9D5A-E079754BC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3476"/>
              <a:ext cx="70" cy="111"/>
            </a:xfrm>
            <a:custGeom>
              <a:avLst/>
              <a:gdLst>
                <a:gd name="T0" fmla="*/ 35 w 70"/>
                <a:gd name="T1" fmla="*/ 0 h 111"/>
                <a:gd name="T2" fmla="*/ 0 w 70"/>
                <a:gd name="T3" fmla="*/ 56 h 111"/>
                <a:gd name="T4" fmla="*/ 35 w 70"/>
                <a:gd name="T5" fmla="*/ 110 h 111"/>
                <a:gd name="T6" fmla="*/ 69 w 70"/>
                <a:gd name="T7" fmla="*/ 56 h 111"/>
                <a:gd name="T8" fmla="*/ 35 w 70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11">
                  <a:moveTo>
                    <a:pt x="35" y="0"/>
                  </a:moveTo>
                  <a:lnTo>
                    <a:pt x="0" y="56"/>
                  </a:lnTo>
                  <a:lnTo>
                    <a:pt x="35" y="110"/>
                  </a:lnTo>
                  <a:lnTo>
                    <a:pt x="69" y="56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" name="Freeform 65">
              <a:extLst>
                <a:ext uri="{FF2B5EF4-FFF2-40B4-BE49-F238E27FC236}">
                  <a16:creationId xmlns:a16="http://schemas.microsoft.com/office/drawing/2014/main" id="{02DD4145-8359-4519-9E9B-B5C26B66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584"/>
              <a:ext cx="96" cy="58"/>
            </a:xfrm>
            <a:custGeom>
              <a:avLst/>
              <a:gdLst>
                <a:gd name="T0" fmla="*/ 95 w 96"/>
                <a:gd name="T1" fmla="*/ 0 h 58"/>
                <a:gd name="T2" fmla="*/ 29 w 96"/>
                <a:gd name="T3" fmla="*/ 0 h 58"/>
                <a:gd name="T4" fmla="*/ 0 w 96"/>
                <a:gd name="T5" fmla="*/ 57 h 58"/>
                <a:gd name="T6" fmla="*/ 65 w 96"/>
                <a:gd name="T7" fmla="*/ 57 h 58"/>
                <a:gd name="T8" fmla="*/ 95 w 96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58">
                  <a:moveTo>
                    <a:pt x="95" y="0"/>
                  </a:moveTo>
                  <a:lnTo>
                    <a:pt x="29" y="0"/>
                  </a:lnTo>
                  <a:lnTo>
                    <a:pt x="0" y="57"/>
                  </a:lnTo>
                  <a:lnTo>
                    <a:pt x="65" y="57"/>
                  </a:lnTo>
                  <a:lnTo>
                    <a:pt x="9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" name="Freeform 66">
              <a:extLst>
                <a:ext uri="{FF2B5EF4-FFF2-40B4-BE49-F238E27FC236}">
                  <a16:creationId xmlns:a16="http://schemas.microsoft.com/office/drawing/2014/main" id="{A425EAEB-11E9-4EDE-9A80-B2F1C6C72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3584"/>
              <a:ext cx="97" cy="58"/>
            </a:xfrm>
            <a:custGeom>
              <a:avLst/>
              <a:gdLst>
                <a:gd name="T0" fmla="*/ 0 w 97"/>
                <a:gd name="T1" fmla="*/ 0 h 58"/>
                <a:gd name="T2" fmla="*/ 30 w 97"/>
                <a:gd name="T3" fmla="*/ 57 h 58"/>
                <a:gd name="T4" fmla="*/ 96 w 97"/>
                <a:gd name="T5" fmla="*/ 57 h 58"/>
                <a:gd name="T6" fmla="*/ 66 w 97"/>
                <a:gd name="T7" fmla="*/ 0 h 58"/>
                <a:gd name="T8" fmla="*/ 0 w 97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58">
                  <a:moveTo>
                    <a:pt x="0" y="0"/>
                  </a:moveTo>
                  <a:lnTo>
                    <a:pt x="30" y="57"/>
                  </a:lnTo>
                  <a:lnTo>
                    <a:pt x="96" y="57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35" name="Text Box 67">
            <a:extLst>
              <a:ext uri="{FF2B5EF4-FFF2-40B4-BE49-F238E27FC236}">
                <a16:creationId xmlns:a16="http://schemas.microsoft.com/office/drawing/2014/main" id="{7B760D0E-8D80-4A7E-9E0F-C77340905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6427788"/>
            <a:ext cx="2967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 kumimoji="1" sz="2800" b="1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ja-JP" sz="1400" i="1" u="sng">
                <a:solidFill>
                  <a:srgbClr val="000066"/>
                </a:solidFill>
                <a:latin typeface="Arial" charset="0"/>
              </a:rPr>
              <a:t>Mitsubishi Business Confidential</a:t>
            </a:r>
          </a:p>
        </p:txBody>
      </p:sp>
    </p:spTree>
    <p:extLst>
      <p:ext uri="{BB962C8B-B14F-4D97-AF65-F5344CB8AC3E}">
        <p14:creationId xmlns:p14="http://schemas.microsoft.com/office/powerpoint/2010/main" val="6565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 i="1">
          <a:solidFill>
            <a:srgbClr val="000066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6"/>
        </a:buBlip>
        <a:defRPr kumimoji="1"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Blip>
          <a:blip r:embed="rId17"/>
        </a:buBlip>
        <a:defRPr kumimoji="1" sz="2800" b="1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kumimoji="1" sz="2400" b="1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kumimoji="1" sz="2000" b="1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 sz="2000" b="1"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54E8A4F7-74A8-4087-8B67-34F1A1EF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3B8DC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54BFBD5-2472-4733-9E31-10F6D8567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01600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156" name="Rectangle 8">
            <a:extLst>
              <a:ext uri="{FF2B5EF4-FFF2-40B4-BE49-F238E27FC236}">
                <a16:creationId xmlns:a16="http://schemas.microsoft.com/office/drawing/2014/main" id="{D04F4DBC-FF83-4F0E-BC98-98B68EB81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A3E1E6C1-055A-4FC9-B97C-F4DA3CD783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136525"/>
            <a:ext cx="360362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18000" rIns="0" bIns="18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fld id="{1F42DB51-6DEE-49EB-A81C-50DFD3E123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96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ＭＳ ゴシック" pitchFamily="49" charset="-128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3077" name="Picture 5" descr="g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3079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0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1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"/>
            <a:ext cx="74279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90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latin typeface="+mn-lt"/>
              </a:defRPr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6855" y="654385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50000"/>
              </a:spcBef>
              <a:defRPr kumimoji="0" sz="1050">
                <a:latin typeface="Verdana" pitchFamily="34" charset="0"/>
              </a:defRPr>
            </a:lvl1pPr>
          </a:lstStyle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479999"/>
            <a:ext cx="2133600" cy="2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7030A0"/>
                </a:solidFill>
                <a:latin typeface="+mn-lt"/>
              </a:defRPr>
            </a:lvl1pPr>
          </a:lstStyle>
          <a:p>
            <a:endParaRPr lang="ja-JP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588000"/>
            <a:ext cx="1577848" cy="180000"/>
          </a:xfrm>
          <a:prstGeom prst="rect">
            <a:avLst/>
          </a:prstGeom>
        </p:spPr>
      </p:pic>
      <p:sp>
        <p:nvSpPr>
          <p:cNvPr id="16" name="フリーフォーム 15"/>
          <p:cNvSpPr/>
          <p:nvPr userDrawn="1"/>
        </p:nvSpPr>
        <p:spPr>
          <a:xfrm>
            <a:off x="7014576" y="1089766"/>
            <a:ext cx="1979113" cy="1240077"/>
          </a:xfrm>
          <a:custGeom>
            <a:avLst/>
            <a:gdLst>
              <a:gd name="connsiteX0" fmla="*/ 0 w 1979113"/>
              <a:gd name="connsiteY0" fmla="*/ 0 h 1240077"/>
              <a:gd name="connsiteX1" fmla="*/ 964504 w 1979113"/>
              <a:gd name="connsiteY1" fmla="*/ 12526 h 1240077"/>
              <a:gd name="connsiteX2" fmla="*/ 1177447 w 1979113"/>
              <a:gd name="connsiteY2" fmla="*/ 225469 h 1240077"/>
              <a:gd name="connsiteX3" fmla="*/ 1478072 w 1979113"/>
              <a:gd name="connsiteY3" fmla="*/ 288099 h 1240077"/>
              <a:gd name="connsiteX4" fmla="*/ 1979113 w 1979113"/>
              <a:gd name="connsiteY4" fmla="*/ 288099 h 1240077"/>
              <a:gd name="connsiteX5" fmla="*/ 1979113 w 1979113"/>
              <a:gd name="connsiteY5" fmla="*/ 1240077 h 1240077"/>
              <a:gd name="connsiteX6" fmla="*/ 100209 w 1979113"/>
              <a:gd name="connsiteY6" fmla="*/ 1240077 h 12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3" h="1240077">
                <a:moveTo>
                  <a:pt x="0" y="0"/>
                </a:moveTo>
                <a:lnTo>
                  <a:pt x="964504" y="12526"/>
                </a:lnTo>
                <a:lnTo>
                  <a:pt x="1177447" y="225469"/>
                </a:lnTo>
                <a:lnTo>
                  <a:pt x="1478072" y="288099"/>
                </a:lnTo>
                <a:lnTo>
                  <a:pt x="1979113" y="288099"/>
                </a:lnTo>
                <a:lnTo>
                  <a:pt x="1979113" y="1240077"/>
                </a:lnTo>
                <a:lnTo>
                  <a:pt x="100209" y="124007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8000"/>
            <a:ext cx="864000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8054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2700">
          <a:solidFill>
            <a:schemeClr val="bg1"/>
          </a:solidFill>
          <a:latin typeface="ＭＳ Ｐゴシック" charset="-128"/>
          <a:ea typeface="ＭＳ Ｐゴシック" charset="-128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18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kyodonewsprwire.jp/release/2021080284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FS/Wind Power Company Launches Wind Turbines Offshore, Reducing Noise and Environmental Impact">
            <a:extLst>
              <a:ext uri="{FF2B5EF4-FFF2-40B4-BE49-F238E27FC236}">
                <a16:creationId xmlns:a16="http://schemas.microsoft.com/office/drawing/2014/main" id="{9482962A-C206-4F2C-8D68-69172412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15" y="-37183"/>
            <a:ext cx="10371880" cy="69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B189D45-C457-4EAA-BB4F-4AEDA206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15" y="1494279"/>
            <a:ext cx="7427913" cy="1213350"/>
          </a:xfrm>
        </p:spPr>
        <p:txBody>
          <a:bodyPr/>
          <a:lstStyle/>
          <a:p>
            <a:pPr algn="ctr"/>
            <a:r>
              <a:rPr kumimoji="1" lang="en-US" altLang="ja-JP" dirty="0"/>
              <a:t>Offshore Wind Power Development </a:t>
            </a:r>
            <a:br>
              <a:rPr kumimoji="1" lang="en-US" altLang="ja-JP" dirty="0"/>
            </a:br>
            <a:r>
              <a:rPr kumimoji="1" lang="en-US" altLang="ja-JP" dirty="0"/>
              <a:t>in Japan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FABE83-D5DF-4671-BA27-E3138A82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1</a:t>
            </a:fld>
            <a:endParaRPr lang="ja-JP" altLang="ja-JP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01836B-56BE-4CDE-A05B-417DF515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596" y="4046270"/>
            <a:ext cx="4543499" cy="140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j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April 2022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Mr. Yoshinori UEDA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General Manager, Communication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Japan</a:t>
            </a:r>
            <a:r>
              <a:rPr lang="ja-JP" alt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Wind</a:t>
            </a:r>
            <a:r>
              <a:rPr lang="ja-JP" alt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Power</a:t>
            </a:r>
            <a:r>
              <a:rPr lang="ja-JP" alt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Association (JWPA)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81C17DB-253E-4A25-B27B-69877C284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80" y="368660"/>
            <a:ext cx="4950550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j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ja-JP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For WindEurope2022 at Bilbao,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DF3572-6076-4DBE-A521-D8AF581A8388}"/>
              </a:ext>
            </a:extLst>
          </p:cNvPr>
          <p:cNvSpPr txBox="1"/>
          <p:nvPr/>
        </p:nvSpPr>
        <p:spPr>
          <a:xfrm>
            <a:off x="5122425" y="5540477"/>
            <a:ext cx="472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Wind Power </a:t>
            </a:r>
            <a:r>
              <a:rPr kumimoji="1" lang="en-US" altLang="ja-JP" dirty="0" err="1">
                <a:solidFill>
                  <a:schemeClr val="bg1"/>
                </a:solidFill>
              </a:rPr>
              <a:t>Kamisu</a:t>
            </a:r>
            <a:r>
              <a:rPr lang="en-US" altLang="ja-JP" dirty="0">
                <a:solidFill>
                  <a:schemeClr val="bg1"/>
                </a:solidFill>
              </a:rPr>
              <a:t>,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in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Ibaraki pref.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2MW x 15units = 30MW, 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Starts operation in 2010&amp;2013.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5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6DFFC-6080-41F6-A46D-2540FC98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772E8B-36A0-46B1-927B-E63C5BD27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E5AE8F-472F-48F7-A210-F5B73198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1508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1C3B20-544B-4B95-8C11-D529B6C13C51}"/>
              </a:ext>
            </a:extLst>
          </p:cNvPr>
          <p:cNvSpPr txBox="1"/>
          <p:nvPr/>
        </p:nvSpPr>
        <p:spPr>
          <a:xfrm>
            <a:off x="838200" y="88291"/>
            <a:ext cx="6930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JWPA &amp; GWEC hold Second GOWS-J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 on 9-10 Nov. 2022 at Akita.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93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3CE30-D0EE-4EF1-9107-101BDBF1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487435" cy="863715"/>
          </a:xfrm>
        </p:spPr>
        <p:txBody>
          <a:bodyPr/>
          <a:lstStyle/>
          <a:p>
            <a:pPr algn="ctr"/>
            <a:r>
              <a:rPr kumimoji="1" lang="en-US" altLang="ja-JP" sz="2800" b="1" dirty="0"/>
              <a:t>Japan started “Offshore Auction System“ since 2019</a:t>
            </a:r>
            <a:br>
              <a:rPr lang="en-US" altLang="ja-JP" sz="2800" b="1" dirty="0"/>
            </a:br>
            <a:r>
              <a:rPr lang="en-US" altLang="ja-JP" sz="2800" b="1" dirty="0"/>
              <a:t>at </a:t>
            </a:r>
            <a:r>
              <a:rPr kumimoji="1" lang="en-US" altLang="ja-JP" sz="2800" b="1" dirty="0"/>
              <a:t>General Common Sea Area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D9F559-B1A7-4645-A3FF-E76F1DBB9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3715"/>
            <a:ext cx="9252519" cy="6166142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- Japanese </a:t>
            </a:r>
            <a:r>
              <a:rPr lang="en-US" altLang="ja-JP" sz="2400" dirty="0">
                <a:solidFill>
                  <a:srgbClr val="FF0000"/>
                </a:solidFill>
              </a:rPr>
              <a:t>METI and MLIT </a:t>
            </a:r>
            <a:r>
              <a:rPr lang="en-US" altLang="ja-JP" sz="2400" dirty="0">
                <a:solidFill>
                  <a:srgbClr val="00B050"/>
                </a:solidFill>
              </a:rPr>
              <a:t>are jointly in charge of this Auction.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- Applied for “</a:t>
            </a:r>
            <a:r>
              <a:rPr lang="en-US" altLang="ja-JP" sz="2400" dirty="0">
                <a:solidFill>
                  <a:srgbClr val="FF0000"/>
                </a:solidFill>
              </a:rPr>
              <a:t>territorial sea area</a:t>
            </a:r>
            <a:r>
              <a:rPr lang="en-US" altLang="ja-JP" sz="2400" dirty="0">
                <a:solidFill>
                  <a:srgbClr val="00B050"/>
                </a:solidFill>
              </a:rPr>
              <a:t>”, mainly for “fixed bottom type”.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>
                <a:solidFill>
                  <a:srgbClr val="00B050"/>
                </a:solidFill>
              </a:rPr>
              <a:t>      (Sea depth at Japanese EEZ is </a:t>
            </a:r>
            <a:r>
              <a:rPr lang="en-US" altLang="ja-JP" sz="1800" dirty="0">
                <a:solidFill>
                  <a:srgbClr val="00B050"/>
                </a:solidFill>
              </a:rPr>
              <a:t>t</a:t>
            </a:r>
            <a:r>
              <a:rPr kumimoji="1" lang="en-US" altLang="ja-JP" sz="1800" dirty="0">
                <a:solidFill>
                  <a:srgbClr val="00B050"/>
                </a:solidFill>
              </a:rPr>
              <a:t>oo deep for fixed bottom  type use.)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- Select about </a:t>
            </a:r>
            <a:r>
              <a:rPr lang="en-US" altLang="ja-JP" sz="2400" dirty="0">
                <a:solidFill>
                  <a:srgbClr val="FF0000"/>
                </a:solidFill>
              </a:rPr>
              <a:t>1GW (about 350MW x 3-4 sites) </a:t>
            </a:r>
            <a:r>
              <a:rPr lang="en-US" altLang="ja-JP" sz="2400" dirty="0">
                <a:solidFill>
                  <a:srgbClr val="00B050"/>
                </a:solidFill>
              </a:rPr>
              <a:t>per year until 2030.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dirty="0">
                <a:solidFill>
                  <a:srgbClr val="00B050"/>
                </a:solidFill>
              </a:rPr>
              <a:t>      (This introducing size will be upgraded according to the development.) </a:t>
            </a:r>
            <a:endParaRPr lang="en-US" altLang="ja-JP" sz="1800" dirty="0">
              <a:solidFill>
                <a:srgbClr val="00B05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- Consisted by 2 stages.  </a:t>
            </a:r>
            <a:r>
              <a:rPr lang="en-US" altLang="ja-JP" sz="1800" dirty="0">
                <a:solidFill>
                  <a:srgbClr val="00B050"/>
                </a:solidFill>
              </a:rPr>
              <a:t>(</a:t>
            </a:r>
            <a:r>
              <a:rPr lang="en-US" altLang="ja-JP" sz="1800" dirty="0">
                <a:solidFill>
                  <a:srgbClr val="FF0000"/>
                </a:solidFill>
              </a:rPr>
              <a:t>1</a:t>
            </a:r>
            <a:r>
              <a:rPr lang="en-US" altLang="ja-JP" sz="1800" baseline="30000" dirty="0">
                <a:solidFill>
                  <a:srgbClr val="FF0000"/>
                </a:solidFill>
              </a:rPr>
              <a:t>st</a:t>
            </a:r>
            <a:r>
              <a:rPr lang="en-US" altLang="ja-JP" sz="1800" dirty="0">
                <a:solidFill>
                  <a:srgbClr val="FF0000"/>
                </a:solidFill>
              </a:rPr>
              <a:t> Area selection, 2</a:t>
            </a:r>
            <a:r>
              <a:rPr lang="en-US" altLang="ja-JP" sz="1800" baseline="30000" dirty="0">
                <a:solidFill>
                  <a:srgbClr val="FF0000"/>
                </a:solidFill>
              </a:rPr>
              <a:t>nd</a:t>
            </a:r>
            <a:r>
              <a:rPr lang="en-US" altLang="ja-JP" sz="1800" dirty="0">
                <a:solidFill>
                  <a:srgbClr val="FF0000"/>
                </a:solidFill>
              </a:rPr>
              <a:t> Developer auction</a:t>
            </a:r>
            <a:r>
              <a:rPr lang="en-US" altLang="ja-JP" sz="1800" dirty="0">
                <a:solidFill>
                  <a:srgbClr val="00B050"/>
                </a:solidFill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   It takes for 2 years.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   </a:t>
            </a:r>
            <a:r>
              <a:rPr lang="en-US" altLang="ja-JP" sz="1800" dirty="0">
                <a:solidFill>
                  <a:srgbClr val="00B050"/>
                </a:solidFill>
              </a:rPr>
              <a:t>(Each process (accepting, proposal, evaluation) needs about 6 months.)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- Candidate area is </a:t>
            </a:r>
            <a:r>
              <a:rPr lang="en-US" altLang="ja-JP" sz="2400" dirty="0">
                <a:solidFill>
                  <a:srgbClr val="FF0000"/>
                </a:solidFill>
              </a:rPr>
              <a:t>proposed by prefectural local governments</a:t>
            </a:r>
            <a:r>
              <a:rPr lang="en-US" altLang="ja-JP" sz="2400" dirty="0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dirty="0">
                <a:solidFill>
                  <a:srgbClr val="00B050"/>
                </a:solidFill>
              </a:rPr>
              <a:t>      (</a:t>
            </a:r>
            <a:r>
              <a:rPr lang="en-US" altLang="ja-JP" sz="1800" dirty="0">
                <a:solidFill>
                  <a:srgbClr val="FF0000"/>
                </a:solidFill>
              </a:rPr>
              <a:t>Local residents and fishery people’s agreements are required.)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- Auction is evaluated by both PPA price, Technology, Experience,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   Benefits for local economy, etc.).  </a:t>
            </a:r>
            <a:r>
              <a:rPr lang="en-US" altLang="ja-JP" sz="2400" dirty="0">
                <a:solidFill>
                  <a:srgbClr val="FF0000"/>
                </a:solidFill>
              </a:rPr>
              <a:t>Price has 50% point</a:t>
            </a:r>
            <a:r>
              <a:rPr lang="en-US" altLang="ja-JP" sz="2400" dirty="0">
                <a:solidFill>
                  <a:srgbClr val="00B050"/>
                </a:solidFill>
              </a:rPr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- Auction winner gets </a:t>
            </a:r>
            <a:r>
              <a:rPr lang="en-US" altLang="ja-JP" sz="2400" dirty="0">
                <a:solidFill>
                  <a:srgbClr val="FF0000"/>
                </a:solidFill>
              </a:rPr>
              <a:t>30 years occupation </a:t>
            </a:r>
            <a:r>
              <a:rPr lang="en-US" altLang="ja-JP" sz="2400" dirty="0">
                <a:solidFill>
                  <a:srgbClr val="00B050"/>
                </a:solidFill>
              </a:rPr>
              <a:t>and grid connection right.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   </a:t>
            </a:r>
            <a:r>
              <a:rPr lang="en-US" altLang="ja-JP" sz="1800" dirty="0">
                <a:solidFill>
                  <a:srgbClr val="00B050"/>
                </a:solidFill>
              </a:rPr>
              <a:t>(EIA and seabed research are done by individual developers before the auction now.)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B24FCF-BF33-4164-A8C1-B66B8F15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38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058219" y="1702808"/>
            <a:ext cx="5169523" cy="1115177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1. Collection of existing information by Gov’t (in order to select high potential area)</a:t>
            </a: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92495" y="1968493"/>
            <a:ext cx="3677724" cy="8104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A. Information from local government</a:t>
            </a:r>
          </a:p>
          <a:p>
            <a:pPr marL="118699" marR="0" lvl="0" indent="-118699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Local governments, if they hope to be designated, must provides following information; </a:t>
            </a:r>
          </a:p>
          <a:p>
            <a:pPr marL="0" marR="0" lvl="0" indent="0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   a. candidate area</a:t>
            </a:r>
          </a:p>
          <a:p>
            <a:pPr marL="0" marR="0" lvl="0" indent="0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   b. adjustment situation with local stakeholders</a:t>
            </a:r>
          </a:p>
          <a:p>
            <a:pPr marL="435230" marR="0" lvl="0" indent="-435230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         : whether they have specified the stakeholders and gotten their agreement to start the discussion at the council or not   (i.e. whether they can establish council) </a:t>
            </a:r>
          </a:p>
          <a:p>
            <a:pPr marL="309937" marR="0" lvl="0" indent="-309937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   c. information related to wind, depth, geology, wave, distance from land</a:t>
            </a:r>
            <a:endParaRPr kumimoji="1" lang="ja-JP" altLang="en-US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57734" y="1910309"/>
            <a:ext cx="882493" cy="8104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B. Other Information</a:t>
            </a:r>
          </a:p>
          <a:p>
            <a:pPr marL="147275" marR="0" lvl="0" indent="-147275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  :information   from other source</a:t>
            </a:r>
          </a:p>
          <a:p>
            <a:pPr marL="147275" marR="0" lvl="0" indent="-147275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17553" y="1968493"/>
            <a:ext cx="1245770" cy="50270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About 3 month</a:t>
            </a:r>
          </a:p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 :information collection from  local government, </a:t>
            </a:r>
            <a:r>
              <a:rPr kumimoji="1" lang="en-US" altLang="ja-JP" sz="83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etc</a:t>
            </a:r>
            <a:endParaRPr kumimoji="1" lang="ja-JP" altLang="en-US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右中かっこ 17"/>
          <p:cNvSpPr/>
          <p:nvPr/>
        </p:nvSpPr>
        <p:spPr>
          <a:xfrm>
            <a:off x="6293784" y="1734764"/>
            <a:ext cx="223768" cy="11151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2328674" y="2866301"/>
            <a:ext cx="448665" cy="320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8220" y="3183420"/>
            <a:ext cx="4062150" cy="22018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2. Selection of candidate areas based on external committee advice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17553" y="3309123"/>
            <a:ext cx="1082210" cy="2975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About 1 month</a:t>
            </a:r>
          </a:p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:external committee</a:t>
            </a: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中かっこ 21"/>
          <p:cNvSpPr/>
          <p:nvPr/>
        </p:nvSpPr>
        <p:spPr>
          <a:xfrm>
            <a:off x="6293782" y="3183420"/>
            <a:ext cx="187492" cy="27988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10685" y="3605150"/>
            <a:ext cx="2652009" cy="11151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Adjustment at the councils</a:t>
            </a: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2328674" y="3399557"/>
            <a:ext cx="448665" cy="152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28903" y="3797092"/>
            <a:ext cx="2332876" cy="1949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180975" indent="-180975">
              <a:lnSpc>
                <a:spcPts val="1200"/>
              </a:lnSpc>
              <a:defRPr sz="1200" b="1">
                <a:latin typeface="Arial Narrow" panose="020B0606020202030204" pitchFamily="34" charset="0"/>
              </a:defRPr>
            </a:lvl1pPr>
          </a:lstStyle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3. Establishment of councils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28903" y="4054087"/>
            <a:ext cx="2332876" cy="29751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180975" indent="-180975">
              <a:lnSpc>
                <a:spcPts val="1200"/>
              </a:lnSpc>
              <a:defRPr sz="1200" b="1">
                <a:latin typeface="Arial Narrow" panose="020B0606020202030204" pitchFamily="34" charset="0"/>
              </a:defRPr>
            </a:lvl1pPr>
          </a:lstStyle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4. Discussion about designation of promotion areas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28903" y="4374840"/>
            <a:ext cx="2332876" cy="29751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180975" indent="-180975">
              <a:lnSpc>
                <a:spcPts val="1200"/>
              </a:lnSpc>
              <a:defRPr sz="1200" b="1">
                <a:latin typeface="Arial Narrow" panose="020B0606020202030204" pitchFamily="34" charset="0"/>
              </a:defRPr>
            </a:lvl1pPr>
          </a:lstStyle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5. Agreement of promotion areas among the stakeholders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68554" y="5045179"/>
            <a:ext cx="4698998" cy="22018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6. Determination of the promotion areas based on the assessment of external committee </a:t>
            </a:r>
          </a:p>
        </p:txBody>
      </p:sp>
      <p:sp>
        <p:nvSpPr>
          <p:cNvPr id="30" name="下矢印 29"/>
          <p:cNvSpPr/>
          <p:nvPr/>
        </p:nvSpPr>
        <p:spPr>
          <a:xfrm>
            <a:off x="2328674" y="4771594"/>
            <a:ext cx="448665" cy="221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68554" y="5296955"/>
            <a:ext cx="4698998" cy="348044"/>
          </a:xfrm>
          <a:prstGeom prst="rect">
            <a:avLst/>
          </a:prstGeom>
          <a:solidFill>
            <a:srgbClr val="99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Ins="0" rtlCol="0">
            <a:spAutoFit/>
          </a:bodyPr>
          <a:lstStyle/>
          <a:p>
            <a:pPr marL="126393" marR="0" lvl="0" indent="-126393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7. Public comment,  </a:t>
            </a:r>
          </a:p>
          <a:p>
            <a:pPr marL="126393" marR="0" lvl="0" indent="-126393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8. Consultation with related administrations and opinions of local governors and councils 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368554" y="5672936"/>
            <a:ext cx="4698998" cy="220188"/>
          </a:xfrm>
          <a:prstGeom prst="rect">
            <a:avLst/>
          </a:prstGeom>
          <a:solidFill>
            <a:srgbClr val="FF8F8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9. Designation of promotion areas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21030" y="3556577"/>
            <a:ext cx="2232651" cy="1268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Area study by Gov’t</a:t>
            </a: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69486" y="3797091"/>
            <a:ext cx="2147916" cy="1949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180975" indent="-180975">
              <a:lnSpc>
                <a:spcPts val="1200"/>
              </a:lnSpc>
              <a:defRPr sz="1200" b="1">
                <a:latin typeface="Arial Narrow" panose="020B0606020202030204" pitchFamily="34" charset="0"/>
              </a:defRPr>
            </a:lvl1pPr>
          </a:lstStyle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3’. Selection of candidate areas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69486" y="4054086"/>
            <a:ext cx="2147916" cy="50270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180975" indent="-180975">
              <a:lnSpc>
                <a:spcPts val="1200"/>
              </a:lnSpc>
              <a:defRPr sz="1200" b="1">
                <a:latin typeface="Arial Narrow" panose="020B0606020202030204" pitchFamily="34" charset="0"/>
              </a:defRPr>
            </a:lvl1pPr>
          </a:lstStyle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4’. Investigation </a:t>
            </a:r>
          </a:p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    :natural condition</a:t>
            </a:r>
          </a:p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    :marine traffic</a:t>
            </a:r>
          </a:p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    :grid connection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69486" y="4618858"/>
            <a:ext cx="2147916" cy="1949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180975" indent="-180975">
              <a:lnSpc>
                <a:spcPts val="1200"/>
              </a:lnSpc>
              <a:defRPr sz="1200" b="1">
                <a:latin typeface="Arial Narrow" panose="020B0606020202030204" pitchFamily="34" charset="0"/>
              </a:defRPr>
            </a:lvl1pPr>
          </a:lstStyle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5’. Short list of promotion</a:t>
            </a:r>
            <a:r>
              <a:rPr kumimoji="1" lang="ja-JP" altLang="en-US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areas</a:t>
            </a:r>
          </a:p>
        </p:txBody>
      </p:sp>
      <p:sp>
        <p:nvSpPr>
          <p:cNvPr id="37" name="左右矢印 36"/>
          <p:cNvSpPr/>
          <p:nvPr/>
        </p:nvSpPr>
        <p:spPr>
          <a:xfrm>
            <a:off x="3662694" y="4168902"/>
            <a:ext cx="270513" cy="297517"/>
          </a:xfrm>
          <a:prstGeom prst="leftRightArrow">
            <a:avLst>
              <a:gd name="adj1" fmla="val 43886"/>
              <a:gd name="adj2" fmla="val 33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屈折矢印 37"/>
          <p:cNvSpPr/>
          <p:nvPr/>
        </p:nvSpPr>
        <p:spPr>
          <a:xfrm flipV="1">
            <a:off x="5170218" y="3233377"/>
            <a:ext cx="661921" cy="2916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17553" y="4006690"/>
            <a:ext cx="1082212" cy="60529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About 3 month</a:t>
            </a:r>
          </a:p>
          <a:p>
            <a:pPr marL="91223" marR="0" lvl="0" indent="-91223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:it may take more than 3 month to get understanding of local stakeholders.</a:t>
            </a:r>
            <a:endParaRPr kumimoji="1" lang="ja-JP" altLang="en-US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右中かっこ 39"/>
          <p:cNvSpPr/>
          <p:nvPr/>
        </p:nvSpPr>
        <p:spPr>
          <a:xfrm>
            <a:off x="6293783" y="3629597"/>
            <a:ext cx="187492" cy="1195703"/>
          </a:xfrm>
          <a:prstGeom prst="rightBrace">
            <a:avLst>
              <a:gd name="adj1" fmla="val 8333"/>
              <a:gd name="adj2" fmla="val 401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17551" y="4993021"/>
            <a:ext cx="1082212" cy="2975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About 1 month</a:t>
            </a:r>
          </a:p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:external committee</a:t>
            </a:r>
            <a:endParaRPr kumimoji="1" lang="ja-JP" altLang="en-US" sz="83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右中かっこ 41"/>
          <p:cNvSpPr/>
          <p:nvPr/>
        </p:nvSpPr>
        <p:spPr>
          <a:xfrm>
            <a:off x="6318146" y="4991593"/>
            <a:ext cx="163127" cy="2517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517551" y="5386753"/>
            <a:ext cx="1082212" cy="2975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About 2 month</a:t>
            </a:r>
          </a:p>
          <a:p>
            <a:pPr marL="125294" marR="0" lvl="0" indent="-125294" algn="l" defTabSz="633062" rtl="0" eaLnBrk="0" fontAlgn="base" latinLnBrk="0" hangingPunct="0">
              <a:lnSpc>
                <a:spcPts val="83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   :legal procedure</a:t>
            </a: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中かっこ 43"/>
          <p:cNvSpPr/>
          <p:nvPr/>
        </p:nvSpPr>
        <p:spPr>
          <a:xfrm>
            <a:off x="6318145" y="5296955"/>
            <a:ext cx="163128" cy="5913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944977" y="2001296"/>
            <a:ext cx="739136" cy="3927261"/>
            <a:chOff x="8769423" y="980728"/>
            <a:chExt cx="460576" cy="5434682"/>
          </a:xfrm>
        </p:grpSpPr>
        <p:sp>
          <p:nvSpPr>
            <p:cNvPr id="46" name="角丸四角形 45"/>
            <p:cNvSpPr/>
            <p:nvPr/>
          </p:nvSpPr>
          <p:spPr>
            <a:xfrm>
              <a:off x="8841431" y="980728"/>
              <a:ext cx="388568" cy="5434682"/>
            </a:xfrm>
            <a:prstGeom prst="roundRect">
              <a:avLst>
                <a:gd name="adj" fmla="val 45327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3306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8769425" y="1196752"/>
              <a:ext cx="202603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3306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二等辺三角形 48"/>
            <p:cNvSpPr/>
            <p:nvPr/>
          </p:nvSpPr>
          <p:spPr>
            <a:xfrm flipV="1">
              <a:off x="8769423" y="1169167"/>
              <a:ext cx="144016" cy="1945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3306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16200000">
              <a:off x="6442474" y="3556692"/>
              <a:ext cx="5188150" cy="281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25294" marR="0" lvl="0" indent="-125294" algn="ctr" defTabSz="633062" rtl="0" eaLnBrk="0" fontAlgn="base" latinLnBrk="0" hangingPunct="0">
                <a:lnSpc>
                  <a:spcPts val="83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3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panose="020B0600070205080204" pitchFamily="50" charset="-128"/>
                  <a:cs typeface="+mn-cs"/>
                </a:rPr>
                <a:t>Annually repeat this cycle </a:t>
              </a:r>
              <a:endParaRPr kumimoji="1" lang="ja-JP" altLang="en-US" sz="83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1141386" y="1386847"/>
            <a:ext cx="5590853" cy="34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38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61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Flowchart of the Promotion Area Selection</a:t>
            </a:r>
            <a:endParaRPr kumimoji="1" lang="ja-JP" altLang="en-US" sz="1661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182086" y="5878729"/>
            <a:ext cx="6328615" cy="204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33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2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 panose="020B0609070205080204" pitchFamily="49" charset="-128"/>
                <a:cs typeface="+mn-cs"/>
              </a:rPr>
              <a:t>source</a:t>
            </a:r>
            <a:r>
              <a:rPr kumimoji="0" lang="ja-JP" altLang="en-US" sz="72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 panose="020B0609070205080204" pitchFamily="49" charset="-128"/>
                <a:cs typeface="+mn-cs"/>
              </a:rPr>
              <a:t>：</a:t>
            </a:r>
            <a:r>
              <a:rPr kumimoji="0" lang="en-US" altLang="ja-JP" sz="72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 panose="020B0609070205080204" pitchFamily="49" charset="-128"/>
                <a:cs typeface="+mn-cs"/>
              </a:rPr>
              <a:t>PHAJ’s unofficial translation based on “</a:t>
            </a:r>
            <a:r>
              <a:rPr kumimoji="0" lang="en-US" altLang="ja-JP" sz="72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 panose="020B0609070205080204" pitchFamily="49" charset="-128"/>
                <a:cs typeface="+mn-cs"/>
              </a:rPr>
              <a:t>chukan</a:t>
            </a:r>
            <a:r>
              <a:rPr kumimoji="0" lang="en-US" altLang="ja-JP" sz="72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en-US" altLang="ja-JP" sz="72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 panose="020B0609070205080204" pitchFamily="49" charset="-128"/>
                <a:cs typeface="+mn-cs"/>
              </a:rPr>
              <a:t>seiri</a:t>
            </a:r>
            <a:r>
              <a:rPr kumimoji="0" lang="en-US" altLang="ja-JP" sz="72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 panose="020B0609070205080204" pitchFamily="49" charset="-128"/>
                <a:cs typeface="+mn-cs"/>
              </a:rPr>
              <a:t> p.20 (2019.4, METI &amp; MLIT)” which means interim report, conclusion of 2018 WG by METI &amp; MLIT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3D6709-7EA9-4A6F-A36A-97A19620C2D6}"/>
              </a:ext>
            </a:extLst>
          </p:cNvPr>
          <p:cNvSpPr txBox="1"/>
          <p:nvPr/>
        </p:nvSpPr>
        <p:spPr>
          <a:xfrm>
            <a:off x="-153525" y="161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Offshore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Wind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Bidding for General Common Sea Area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 years process : Area Selection for 1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year, Developer bidding for 2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year.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608A8-3F8E-43D6-B183-47F438DCF6EE}"/>
              </a:ext>
            </a:extLst>
          </p:cNvPr>
          <p:cNvSpPr txBox="1"/>
          <p:nvPr/>
        </p:nvSpPr>
        <p:spPr>
          <a:xfrm>
            <a:off x="8684113" y="151751"/>
            <a:ext cx="37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FA3372-FD89-4D3D-83B0-E6B52BE34F0F}"/>
              </a:ext>
            </a:extLst>
          </p:cNvPr>
          <p:cNvSpPr txBox="1"/>
          <p:nvPr/>
        </p:nvSpPr>
        <p:spPr>
          <a:xfrm>
            <a:off x="308825" y="6146140"/>
            <a:ext cx="8526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Then,  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2nd step: Selecting “Developer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”, 1 year later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39835D-1FD7-41AF-8B82-2995F3113F6F}"/>
              </a:ext>
            </a:extLst>
          </p:cNvPr>
          <p:cNvSpPr txBox="1"/>
          <p:nvPr/>
        </p:nvSpPr>
        <p:spPr>
          <a:xfrm>
            <a:off x="6387528" y="2443556"/>
            <a:ext cx="17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every spring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601E69E-B4AC-4AB7-9316-CEC67043C09C}"/>
              </a:ext>
            </a:extLst>
          </p:cNvPr>
          <p:cNvSpPr txBox="1"/>
          <p:nvPr/>
        </p:nvSpPr>
        <p:spPr>
          <a:xfrm>
            <a:off x="6399709" y="5628992"/>
            <a:ext cx="17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every July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BF4B548-BC1D-4A56-B9C2-88048103D333}"/>
              </a:ext>
            </a:extLst>
          </p:cNvPr>
          <p:cNvSpPr txBox="1"/>
          <p:nvPr/>
        </p:nvSpPr>
        <p:spPr>
          <a:xfrm>
            <a:off x="206515" y="987946"/>
            <a:ext cx="8526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2800" b="0" i="0" u="sng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step:  Selection of “Promotion Areas”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for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 year</a:t>
            </a:r>
            <a:endParaRPr kumimoji="1" lang="ja-JP" altLang="en-US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3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1891FC-FE5F-452C-8389-0D5BF062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1189467"/>
            <a:ext cx="5258628" cy="5305726"/>
          </a:xfrm>
          <a:prstGeom prst="rect">
            <a:avLst/>
          </a:prstGeom>
          <a:ln>
            <a:noFill/>
          </a:ln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DBAE1481-A83D-4AC7-A846-49C563F9EA1D}"/>
              </a:ext>
            </a:extLst>
          </p:cNvPr>
          <p:cNvSpPr/>
          <p:nvPr/>
        </p:nvSpPr>
        <p:spPr>
          <a:xfrm flipH="1">
            <a:off x="4314693" y="2848387"/>
            <a:ext cx="112903" cy="121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D72E5CD9-53F0-45DF-8721-AC2B00BADD26}"/>
              </a:ext>
            </a:extLst>
          </p:cNvPr>
          <p:cNvSpPr/>
          <p:nvPr/>
        </p:nvSpPr>
        <p:spPr>
          <a:xfrm flipH="1">
            <a:off x="4115077" y="2838935"/>
            <a:ext cx="112903" cy="1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F3A9818-E167-4133-BBCC-39F4A671A86C}"/>
              </a:ext>
            </a:extLst>
          </p:cNvPr>
          <p:cNvSpPr/>
          <p:nvPr/>
        </p:nvSpPr>
        <p:spPr>
          <a:xfrm flipH="1">
            <a:off x="1824772" y="5423699"/>
            <a:ext cx="112903" cy="1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8CB2C7E-624E-4547-BCCA-21081E594D82}"/>
              </a:ext>
            </a:extLst>
          </p:cNvPr>
          <p:cNvSpPr/>
          <p:nvPr/>
        </p:nvSpPr>
        <p:spPr>
          <a:xfrm flipH="1">
            <a:off x="1847194" y="5186830"/>
            <a:ext cx="112903" cy="1310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15CE20A-D990-4484-A2F3-6D113B9E237A}"/>
              </a:ext>
            </a:extLst>
          </p:cNvPr>
          <p:cNvSpPr/>
          <p:nvPr/>
        </p:nvSpPr>
        <p:spPr>
          <a:xfrm flipH="1">
            <a:off x="4055489" y="3216043"/>
            <a:ext cx="112903" cy="1310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9448C44-BFE6-4B8E-8A01-5B6D69627741}"/>
              </a:ext>
            </a:extLst>
          </p:cNvPr>
          <p:cNvSpPr/>
          <p:nvPr/>
        </p:nvSpPr>
        <p:spPr>
          <a:xfrm flipH="1">
            <a:off x="4043006" y="3524289"/>
            <a:ext cx="112903" cy="1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58ECB7D8-0B73-4006-8E8E-AEE96612E424}"/>
              </a:ext>
            </a:extLst>
          </p:cNvPr>
          <p:cNvSpPr/>
          <p:nvPr/>
        </p:nvSpPr>
        <p:spPr>
          <a:xfrm flipH="1">
            <a:off x="3930103" y="3862985"/>
            <a:ext cx="112903" cy="1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C325C545-BEA0-464A-A902-7FE42FBF4553}"/>
              </a:ext>
            </a:extLst>
          </p:cNvPr>
          <p:cNvSpPr/>
          <p:nvPr/>
        </p:nvSpPr>
        <p:spPr>
          <a:xfrm flipH="1">
            <a:off x="4559010" y="3209217"/>
            <a:ext cx="112903" cy="1310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E5F878E-84D1-40E3-BE12-84ADA904415C}"/>
              </a:ext>
            </a:extLst>
          </p:cNvPr>
          <p:cNvSpPr/>
          <p:nvPr/>
        </p:nvSpPr>
        <p:spPr>
          <a:xfrm flipH="1">
            <a:off x="4088322" y="2953365"/>
            <a:ext cx="112903" cy="1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4966365C-2CF6-4948-9340-1A1647B4D906}"/>
              </a:ext>
            </a:extLst>
          </p:cNvPr>
          <p:cNvSpPr/>
          <p:nvPr/>
        </p:nvSpPr>
        <p:spPr>
          <a:xfrm flipH="1">
            <a:off x="4065361" y="3143672"/>
            <a:ext cx="112903" cy="131090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019D417D-2573-45B2-811A-FCD3DDB06B31}"/>
              </a:ext>
            </a:extLst>
          </p:cNvPr>
          <p:cNvSpPr/>
          <p:nvPr/>
        </p:nvSpPr>
        <p:spPr>
          <a:xfrm flipH="1">
            <a:off x="1666852" y="5445931"/>
            <a:ext cx="112903" cy="131090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8B80340-1B15-4322-8BC9-2A9C01680737}"/>
              </a:ext>
            </a:extLst>
          </p:cNvPr>
          <p:cNvSpPr/>
          <p:nvPr/>
        </p:nvSpPr>
        <p:spPr>
          <a:xfrm flipH="1">
            <a:off x="4410210" y="4599589"/>
            <a:ext cx="112903" cy="131090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1722FCA-F238-47ED-8761-D6F13BEC9DCB}"/>
              </a:ext>
            </a:extLst>
          </p:cNvPr>
          <p:cNvSpPr/>
          <p:nvPr/>
        </p:nvSpPr>
        <p:spPr>
          <a:xfrm flipH="1">
            <a:off x="4065361" y="3377799"/>
            <a:ext cx="112903" cy="1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5A49D14C-8144-4E77-BD62-2E85A5EA8326}"/>
              </a:ext>
            </a:extLst>
          </p:cNvPr>
          <p:cNvSpPr/>
          <p:nvPr/>
        </p:nvSpPr>
        <p:spPr>
          <a:xfrm flipH="1">
            <a:off x="4079919" y="3312254"/>
            <a:ext cx="112903" cy="131090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52" name="吹き出し: 折線 (枠なし) 51">
            <a:extLst>
              <a:ext uri="{FF2B5EF4-FFF2-40B4-BE49-F238E27FC236}">
                <a16:creationId xmlns:a16="http://schemas.microsoft.com/office/drawing/2014/main" id="{9895B0A4-4FBB-4142-BADA-1B64C6F5940D}"/>
              </a:ext>
            </a:extLst>
          </p:cNvPr>
          <p:cNvSpPr/>
          <p:nvPr/>
        </p:nvSpPr>
        <p:spPr>
          <a:xfrm>
            <a:off x="71500" y="1455891"/>
            <a:ext cx="3224916" cy="114812"/>
          </a:xfrm>
          <a:prstGeom prst="callout2">
            <a:avLst>
              <a:gd name="adj1" fmla="val 48427"/>
              <a:gd name="adj2" fmla="val 89309"/>
              <a:gd name="adj3" fmla="val 53521"/>
              <a:gd name="adj4" fmla="val 101242"/>
              <a:gd name="adj5" fmla="val 814497"/>
              <a:gd name="adj6" fmla="val 124061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15.Gann-u and Minami-</a:t>
            </a:r>
            <a:r>
              <a:rPr kumimoji="1" lang="en-US" altLang="ja-JP" sz="1000" b="0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Shiribeshi,Hokkaido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3" name="吹き出し: 折線 (枠なし) 52">
            <a:extLst>
              <a:ext uri="{FF2B5EF4-FFF2-40B4-BE49-F238E27FC236}">
                <a16:creationId xmlns:a16="http://schemas.microsoft.com/office/drawing/2014/main" id="{52B33DFE-91B7-4EBD-98E9-2CD85A0CE191}"/>
              </a:ext>
            </a:extLst>
          </p:cNvPr>
          <p:cNvSpPr/>
          <p:nvPr/>
        </p:nvSpPr>
        <p:spPr>
          <a:xfrm>
            <a:off x="71500" y="1801015"/>
            <a:ext cx="1556007" cy="190922"/>
          </a:xfrm>
          <a:prstGeom prst="callout2">
            <a:avLst>
              <a:gd name="adj1" fmla="val 47906"/>
              <a:gd name="adj2" fmla="val 101407"/>
              <a:gd name="adj3" fmla="val 42359"/>
              <a:gd name="adj4" fmla="val 143210"/>
              <a:gd name="adj5" fmla="val 515109"/>
              <a:gd name="adj6" fmla="val 255280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17.Hiyama</a:t>
            </a:r>
            <a:r>
              <a:rPr kumimoji="1" lang="en-US" altLang="ja-JP" sz="1000" b="0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Hokkaido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6" name="吹き出し: 折線 (枠なし) 55">
            <a:extLst>
              <a:ext uri="{FF2B5EF4-FFF2-40B4-BE49-F238E27FC236}">
                <a16:creationId xmlns:a16="http://schemas.microsoft.com/office/drawing/2014/main" id="{AE6EF96A-E01F-4FD3-9DFD-D2DB3A4DA57A}"/>
              </a:ext>
            </a:extLst>
          </p:cNvPr>
          <p:cNvSpPr/>
          <p:nvPr/>
        </p:nvSpPr>
        <p:spPr>
          <a:xfrm>
            <a:off x="71500" y="1993480"/>
            <a:ext cx="1894410" cy="220385"/>
          </a:xfrm>
          <a:prstGeom prst="callout2">
            <a:avLst>
              <a:gd name="adj1" fmla="val 48712"/>
              <a:gd name="adj2" fmla="val 86544"/>
              <a:gd name="adj3" fmla="val 47613"/>
              <a:gd name="adj4" fmla="val 121171"/>
              <a:gd name="adj5" fmla="val 417586"/>
              <a:gd name="adj6" fmla="val 225596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19.Mutsu bay,Aomori Pref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A359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8" name="吹き出し: 折線 (枠なし) 57">
            <a:extLst>
              <a:ext uri="{FF2B5EF4-FFF2-40B4-BE49-F238E27FC236}">
                <a16:creationId xmlns:a16="http://schemas.microsoft.com/office/drawing/2014/main" id="{8BA19BFC-1A3E-42A1-BA73-60FE0FDD0D26}"/>
              </a:ext>
            </a:extLst>
          </p:cNvPr>
          <p:cNvSpPr/>
          <p:nvPr/>
        </p:nvSpPr>
        <p:spPr>
          <a:xfrm>
            <a:off x="71500" y="2153028"/>
            <a:ext cx="2213451" cy="240857"/>
          </a:xfrm>
          <a:prstGeom prst="callout2">
            <a:avLst>
              <a:gd name="adj1" fmla="val 58213"/>
              <a:gd name="adj2" fmla="val 97657"/>
              <a:gd name="adj3" fmla="val 58452"/>
              <a:gd name="adj4" fmla="val 114444"/>
              <a:gd name="adj5" fmla="val 310782"/>
              <a:gd name="adj6" fmla="val 183843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11.Aomori Pref.(Japan Sea North)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9" name="吹き出し: 折線 (枠なし) 58">
            <a:extLst>
              <a:ext uri="{FF2B5EF4-FFF2-40B4-BE49-F238E27FC236}">
                <a16:creationId xmlns:a16="http://schemas.microsoft.com/office/drawing/2014/main" id="{20B3FF1B-A80F-499F-98B1-C4741BD6DFC6}"/>
              </a:ext>
            </a:extLst>
          </p:cNvPr>
          <p:cNvSpPr/>
          <p:nvPr/>
        </p:nvSpPr>
        <p:spPr>
          <a:xfrm>
            <a:off x="71500" y="2359195"/>
            <a:ext cx="2213450" cy="213015"/>
          </a:xfrm>
          <a:prstGeom prst="callout2">
            <a:avLst>
              <a:gd name="adj1" fmla="val 45967"/>
              <a:gd name="adj2" fmla="val 100547"/>
              <a:gd name="adj3" fmla="val 44036"/>
              <a:gd name="adj4" fmla="val 112202"/>
              <a:gd name="adj5" fmla="val 309333"/>
              <a:gd name="adj6" fmla="val 18299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12.Aomori Pref.(Japan Sea South)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0" name="吹き出し: 折線 (枠なし) 59">
            <a:extLst>
              <a:ext uri="{FF2B5EF4-FFF2-40B4-BE49-F238E27FC236}">
                <a16:creationId xmlns:a16="http://schemas.microsoft.com/office/drawing/2014/main" id="{792CC2DB-43AC-432E-B015-48553C8969E0}"/>
              </a:ext>
            </a:extLst>
          </p:cNvPr>
          <p:cNvSpPr/>
          <p:nvPr/>
        </p:nvSpPr>
        <p:spPr>
          <a:xfrm>
            <a:off x="71500" y="2552561"/>
            <a:ext cx="2310424" cy="196560"/>
          </a:xfrm>
          <a:prstGeom prst="callout2">
            <a:avLst>
              <a:gd name="adj1" fmla="val 52468"/>
              <a:gd name="adj2" fmla="val 99266"/>
              <a:gd name="adj3" fmla="val 60212"/>
              <a:gd name="adj4" fmla="val 112931"/>
              <a:gd name="adj5" fmla="val 282630"/>
              <a:gd name="adj6" fmla="val 173285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6.Happou-cho/Noshiro-city,Akita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1" name="吹き出し: 折線 (枠なし) 60">
            <a:extLst>
              <a:ext uri="{FF2B5EF4-FFF2-40B4-BE49-F238E27FC236}">
                <a16:creationId xmlns:a16="http://schemas.microsoft.com/office/drawing/2014/main" id="{8F399F8A-73A1-4D0C-B8C1-8D1E45777E77}"/>
              </a:ext>
            </a:extLst>
          </p:cNvPr>
          <p:cNvSpPr/>
          <p:nvPr/>
        </p:nvSpPr>
        <p:spPr>
          <a:xfrm>
            <a:off x="71500" y="2739095"/>
            <a:ext cx="2582525" cy="196560"/>
          </a:xfrm>
          <a:prstGeom prst="callout2">
            <a:avLst>
              <a:gd name="adj1" fmla="val 49170"/>
              <a:gd name="adj2" fmla="val 62149"/>
              <a:gd name="adj3" fmla="val 54304"/>
              <a:gd name="adj4" fmla="val 97948"/>
              <a:gd name="adj5" fmla="val 233038"/>
              <a:gd name="adj6" fmla="val 154087"/>
            </a:avLst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2.Noshiro-city,Akita Pref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A359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2" name="吹き出し: 折線 (枠なし) 61">
            <a:extLst>
              <a:ext uri="{FF2B5EF4-FFF2-40B4-BE49-F238E27FC236}">
                <a16:creationId xmlns:a16="http://schemas.microsoft.com/office/drawing/2014/main" id="{DA9D82BC-5965-4D15-8213-15B7C5900973}"/>
              </a:ext>
            </a:extLst>
          </p:cNvPr>
          <p:cNvSpPr/>
          <p:nvPr/>
        </p:nvSpPr>
        <p:spPr>
          <a:xfrm>
            <a:off x="71500" y="2948538"/>
            <a:ext cx="2089718" cy="196561"/>
          </a:xfrm>
          <a:prstGeom prst="callout2">
            <a:avLst>
              <a:gd name="adj1" fmla="val 41214"/>
              <a:gd name="adj2" fmla="val 98684"/>
              <a:gd name="adj3" fmla="val 38602"/>
              <a:gd name="adj4" fmla="val 129146"/>
              <a:gd name="adj5" fmla="val 171226"/>
              <a:gd name="adj6" fmla="val 192314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3.Yurihonjo-city,Akita Pref.(North)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3" name="吹き出し: 折線 (枠なし) 62">
            <a:extLst>
              <a:ext uri="{FF2B5EF4-FFF2-40B4-BE49-F238E27FC236}">
                <a16:creationId xmlns:a16="http://schemas.microsoft.com/office/drawing/2014/main" id="{943BCD3B-DF62-4D2C-98C9-5E11A61B21C9}"/>
              </a:ext>
            </a:extLst>
          </p:cNvPr>
          <p:cNvSpPr/>
          <p:nvPr/>
        </p:nvSpPr>
        <p:spPr>
          <a:xfrm>
            <a:off x="71500" y="3177340"/>
            <a:ext cx="2089718" cy="206655"/>
          </a:xfrm>
          <a:prstGeom prst="callout2">
            <a:avLst>
              <a:gd name="adj1" fmla="val 41214"/>
              <a:gd name="adj2" fmla="val 98684"/>
              <a:gd name="adj3" fmla="val 41452"/>
              <a:gd name="adj4" fmla="val 128668"/>
              <a:gd name="adj5" fmla="val 110126"/>
              <a:gd name="adj6" fmla="val 192651"/>
            </a:avLst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4.Yurihonjo-city</a:t>
            </a:r>
            <a:r>
              <a:rPr kumimoji="1" lang="en-US" altLang="ja-JP" sz="1000" b="0" i="0" u="none" strike="noStrike" kern="1200" cap="none" spc="0" normalizeH="0" baseline="0" noProof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,Akita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Pref.(South)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4" name="吹き出し: 折線 (枠なし) 63">
            <a:extLst>
              <a:ext uri="{FF2B5EF4-FFF2-40B4-BE49-F238E27FC236}">
                <a16:creationId xmlns:a16="http://schemas.microsoft.com/office/drawing/2014/main" id="{08102920-48E1-42CB-AD4D-6429BC47B820}"/>
              </a:ext>
            </a:extLst>
          </p:cNvPr>
          <p:cNvSpPr/>
          <p:nvPr/>
        </p:nvSpPr>
        <p:spPr>
          <a:xfrm>
            <a:off x="71500" y="3393853"/>
            <a:ext cx="2310424" cy="261526"/>
          </a:xfrm>
          <a:prstGeom prst="callout2">
            <a:avLst>
              <a:gd name="adj1" fmla="val 41457"/>
              <a:gd name="adj2" fmla="val 93572"/>
              <a:gd name="adj3" fmla="val 39520"/>
              <a:gd name="adj4" fmla="val 134199"/>
              <a:gd name="adj5" fmla="val 24620"/>
              <a:gd name="adj6" fmla="val 173048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7.Oga Kitakata, Akita-city, Akita Pref</a:t>
            </a:r>
            <a:r>
              <a:rPr kumimoji="1" lang="es-E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5" name="吹き出し: 折線 (枠なし) 64">
            <a:extLst>
              <a:ext uri="{FF2B5EF4-FFF2-40B4-BE49-F238E27FC236}">
                <a16:creationId xmlns:a16="http://schemas.microsoft.com/office/drawing/2014/main" id="{26592D8C-A31D-4045-B6CA-E5D42C73CABE}"/>
              </a:ext>
            </a:extLst>
          </p:cNvPr>
          <p:cNvSpPr/>
          <p:nvPr/>
        </p:nvSpPr>
        <p:spPr>
          <a:xfrm>
            <a:off x="71500" y="3988083"/>
            <a:ext cx="2174246" cy="283654"/>
          </a:xfrm>
          <a:prstGeom prst="callout2">
            <a:avLst>
              <a:gd name="adj1" fmla="val -26568"/>
              <a:gd name="adj2" fmla="val 178135"/>
              <a:gd name="adj3" fmla="val 41301"/>
              <a:gd name="adj4" fmla="val 122151"/>
              <a:gd name="adj5" fmla="val 41002"/>
              <a:gd name="adj6" fmla="val 9849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9.Murakami/Tainai-city Niigata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6" name="吹き出し: 折線 (枠なし) 65">
            <a:extLst>
              <a:ext uri="{FF2B5EF4-FFF2-40B4-BE49-F238E27FC236}">
                <a16:creationId xmlns:a16="http://schemas.microsoft.com/office/drawing/2014/main" id="{4894B3A2-6AF1-45AA-B822-6CDD4AD7BFD7}"/>
              </a:ext>
            </a:extLst>
          </p:cNvPr>
          <p:cNvSpPr/>
          <p:nvPr/>
        </p:nvSpPr>
        <p:spPr>
          <a:xfrm>
            <a:off x="5181976" y="5139016"/>
            <a:ext cx="1732162" cy="220385"/>
          </a:xfrm>
          <a:prstGeom prst="callout2">
            <a:avLst>
              <a:gd name="adj1" fmla="val 48409"/>
              <a:gd name="adj2" fmla="val -856"/>
              <a:gd name="adj3" fmla="val 48267"/>
              <a:gd name="adj4" fmla="val -15703"/>
              <a:gd name="adj5" fmla="val -194570"/>
              <a:gd name="adj6" fmla="val -39661"/>
            </a:avLst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5.Choshi</a:t>
            </a:r>
            <a:r>
              <a:rPr kumimoji="1" lang="en-US" altLang="ja-JP" sz="1000" b="0" i="0" u="none" strike="noStrike" kern="1200" cap="none" spc="0" normalizeH="0" baseline="0" noProof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,Chiba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9" name="吹き出し: 折線 (枠なし) 68">
            <a:extLst>
              <a:ext uri="{FF2B5EF4-FFF2-40B4-BE49-F238E27FC236}">
                <a16:creationId xmlns:a16="http://schemas.microsoft.com/office/drawing/2014/main" id="{FFF90B32-ED88-40FB-988B-E307FC5F1D1D}"/>
              </a:ext>
            </a:extLst>
          </p:cNvPr>
          <p:cNvSpPr/>
          <p:nvPr/>
        </p:nvSpPr>
        <p:spPr>
          <a:xfrm>
            <a:off x="3231696" y="6175646"/>
            <a:ext cx="2767532" cy="206656"/>
          </a:xfrm>
          <a:prstGeom prst="callout2">
            <a:avLst>
              <a:gd name="adj1" fmla="val 51118"/>
              <a:gd name="adj2" fmla="val -225"/>
              <a:gd name="adj3" fmla="val 50807"/>
              <a:gd name="adj4" fmla="val -19512"/>
              <a:gd name="adj5" fmla="val -319639"/>
              <a:gd name="adj6" fmla="val -47849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13.Enoshima/</a:t>
            </a:r>
            <a:r>
              <a:rPr kumimoji="1" lang="en-US" altLang="ja-JP" sz="1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Saikai-city,Nagasaki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0" name="吹き出し: 折線 (枠なし) 69">
            <a:extLst>
              <a:ext uri="{FF2B5EF4-FFF2-40B4-BE49-F238E27FC236}">
                <a16:creationId xmlns:a16="http://schemas.microsoft.com/office/drawing/2014/main" id="{CDD2FBCF-CFE3-460F-BA05-8375D526B4CC}"/>
              </a:ext>
            </a:extLst>
          </p:cNvPr>
          <p:cNvSpPr/>
          <p:nvPr/>
        </p:nvSpPr>
        <p:spPr>
          <a:xfrm>
            <a:off x="3231696" y="6387130"/>
            <a:ext cx="1900330" cy="302960"/>
          </a:xfrm>
          <a:prstGeom prst="callout2">
            <a:avLst>
              <a:gd name="adj1" fmla="val 54861"/>
              <a:gd name="adj2" fmla="val 1223"/>
              <a:gd name="adj3" fmla="val 51376"/>
              <a:gd name="adj4" fmla="val -35172"/>
              <a:gd name="adj5" fmla="val -276278"/>
              <a:gd name="adj6" fmla="val -79960"/>
            </a:avLst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1.Goto,Nagasaki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75" name="表 75">
            <a:extLst>
              <a:ext uri="{FF2B5EF4-FFF2-40B4-BE49-F238E27FC236}">
                <a16:creationId xmlns:a16="http://schemas.microsoft.com/office/drawing/2014/main" id="{D4B2A218-0929-43B5-8BCE-AA72E99D49D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086439" y="2210983"/>
          <a:ext cx="1986056" cy="404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6056">
                  <a:extLst>
                    <a:ext uri="{9D8B030D-6E8A-4147-A177-3AD203B41FA5}">
                      <a16:colId xmlns:a16="http://schemas.microsoft.com/office/drawing/2014/main" val="2103393603"/>
                    </a:ext>
                  </a:extLst>
                </a:gridCol>
              </a:tblGrid>
              <a:tr h="201017">
                <a:tc>
                  <a:txBody>
                    <a:bodyPr/>
                    <a:lstStyle/>
                    <a:p>
                      <a:r>
                        <a:rPr kumimoji="1" lang="en-US" altLang="ja-JP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Promoting Area</a:t>
                      </a:r>
                      <a:endParaRPr kumimoji="1" lang="ja-JP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70660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6.Happou-cho/Noshiro-city,Akita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75612"/>
                  </a:ext>
                </a:extLst>
              </a:tr>
            </a:tbl>
          </a:graphicData>
        </a:graphic>
      </p:graphicFrame>
      <p:graphicFrame>
        <p:nvGraphicFramePr>
          <p:cNvPr id="77" name="表 75">
            <a:extLst>
              <a:ext uri="{FF2B5EF4-FFF2-40B4-BE49-F238E27FC236}">
                <a16:creationId xmlns:a16="http://schemas.microsoft.com/office/drawing/2014/main" id="{092055D7-D5AA-4D87-A7F0-64187F4ED5C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082491" y="2681623"/>
          <a:ext cx="1971854" cy="1618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854">
                  <a:extLst>
                    <a:ext uri="{9D8B030D-6E8A-4147-A177-3AD203B41FA5}">
                      <a16:colId xmlns:a16="http://schemas.microsoft.com/office/drawing/2014/main" val="2103393603"/>
                    </a:ext>
                  </a:extLst>
                </a:gridCol>
              </a:tblGrid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Promising Area</a:t>
                      </a:r>
                      <a:endParaRPr kumimoji="1" lang="ja-JP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70660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7.Oga Kitakata, Akita-city, Akita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75612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8.Yusa,Yamagata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87014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9.Murakami&amp;Tainai-city Niigata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12853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10.Isumi-city, Chiba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79951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11.Aomori Pref.(Japan Sea North)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0948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12.Aomori Pref.(Japan Sea South)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79745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13.Enoshima/Saikai-city,Nagasaki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8230"/>
                  </a:ext>
                </a:extLst>
              </a:tr>
            </a:tbl>
          </a:graphicData>
        </a:graphic>
      </p:graphicFrame>
      <p:graphicFrame>
        <p:nvGraphicFramePr>
          <p:cNvPr id="78" name="表 75">
            <a:extLst>
              <a:ext uri="{FF2B5EF4-FFF2-40B4-BE49-F238E27FC236}">
                <a16:creationId xmlns:a16="http://schemas.microsoft.com/office/drawing/2014/main" id="{74C659C7-BE34-4B80-A830-B766FB66CEC5}"/>
              </a:ext>
            </a:extLst>
          </p:cNvPr>
          <p:cNvGraphicFramePr>
            <a:graphicFrameLocks noGrp="1"/>
          </p:cNvGraphicFramePr>
          <p:nvPr/>
        </p:nvGraphicFramePr>
        <p:xfrm>
          <a:off x="7086439" y="4364288"/>
          <a:ext cx="1986056" cy="23475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6056">
                  <a:extLst>
                    <a:ext uri="{9D8B030D-6E8A-4147-A177-3AD203B41FA5}">
                      <a16:colId xmlns:a16="http://schemas.microsoft.com/office/drawing/2014/main" val="2103393603"/>
                    </a:ext>
                  </a:extLst>
                </a:gridCol>
              </a:tblGrid>
              <a:tr h="201017">
                <a:tc>
                  <a:txBody>
                    <a:bodyPr/>
                    <a:lstStyle/>
                    <a:p>
                      <a:r>
                        <a:rPr kumimoji="1" lang="en-US" altLang="ja-JP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Upcoming Area (In preparation)</a:t>
                      </a:r>
                      <a:endParaRPr kumimoji="1" lang="ja-JP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70660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14.Ishikari,Hokkaido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93707"/>
                  </a:ext>
                </a:extLst>
              </a:tr>
              <a:tr h="321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15.Gann-u and Minami-Shiribeshi, Hokkaido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01021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16.Shimamaki,Hokkaido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72100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17.Hiyama,Hokkaido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49102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18.Matsumae,Hokkaido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30167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19.Mutsu bay,Aomori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75612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20.Kuji-city,Iwate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60111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21.Awara-city,Fukui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87014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22.Hibikinada Kitakyushu,Fukuoka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12853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23.Karatsu-city,Saga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79951"/>
                  </a:ext>
                </a:extLst>
              </a:tr>
            </a:tbl>
          </a:graphicData>
        </a:graphic>
      </p:graphicFrame>
      <p:graphicFrame>
        <p:nvGraphicFramePr>
          <p:cNvPr id="36" name="表 75">
            <a:extLst>
              <a:ext uri="{FF2B5EF4-FFF2-40B4-BE49-F238E27FC236}">
                <a16:creationId xmlns:a16="http://schemas.microsoft.com/office/drawing/2014/main" id="{49FBA912-A44D-414D-B244-2E913A4BE3A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086440" y="926705"/>
          <a:ext cx="1986060" cy="1196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6060">
                  <a:extLst>
                    <a:ext uri="{9D8B030D-6E8A-4147-A177-3AD203B41FA5}">
                      <a16:colId xmlns:a16="http://schemas.microsoft.com/office/drawing/2014/main" val="2103393603"/>
                    </a:ext>
                  </a:extLst>
                </a:gridCol>
              </a:tblGrid>
              <a:tr h="201017">
                <a:tc>
                  <a:txBody>
                    <a:bodyPr/>
                    <a:lstStyle/>
                    <a:p>
                      <a:r>
                        <a:rPr kumimoji="1" lang="en-US" altLang="ja-JP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Auction already launched</a:t>
                      </a:r>
                      <a:endParaRPr kumimoji="1" lang="ja-JP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70660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1.Goto,Nagasaki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68494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2.Noshiro-city,Akita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75612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3.Yurihonjo-city,Akita Pref.(North)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87014"/>
                  </a:ext>
                </a:extLst>
              </a:tr>
              <a:tr h="20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4.Yurihonjo-city,Akita Pref.(South)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40203" marB="40203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12853"/>
                  </a:ext>
                </a:extLst>
              </a:tr>
              <a:tr h="183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5.Choshi-city,Chiba Pref.</a:t>
                      </a:r>
                      <a:endParaRPr kumimoji="1" lang="ja-JP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07" marR="80407" marT="31656" marB="31656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91902"/>
                  </a:ext>
                </a:extLst>
              </a:tr>
            </a:tbl>
          </a:graphicData>
        </a:graphic>
      </p:graphicFrame>
      <p:sp>
        <p:nvSpPr>
          <p:cNvPr id="37" name="吹き出し: 折線 (枠なし) 36">
            <a:extLst>
              <a:ext uri="{FF2B5EF4-FFF2-40B4-BE49-F238E27FC236}">
                <a16:creationId xmlns:a16="http://schemas.microsoft.com/office/drawing/2014/main" id="{962B8435-D2F4-499B-9CFA-AE654B62ED9A}"/>
              </a:ext>
            </a:extLst>
          </p:cNvPr>
          <p:cNvSpPr/>
          <p:nvPr/>
        </p:nvSpPr>
        <p:spPr>
          <a:xfrm>
            <a:off x="5080584" y="5366421"/>
            <a:ext cx="2506078" cy="278799"/>
          </a:xfrm>
          <a:prstGeom prst="callout2">
            <a:avLst>
              <a:gd name="adj1" fmla="val 48409"/>
              <a:gd name="adj2" fmla="val -856"/>
              <a:gd name="adj3" fmla="val 48267"/>
              <a:gd name="adj4" fmla="val -15703"/>
              <a:gd name="adj5" fmla="val -220502"/>
              <a:gd name="adj6" fmla="val -2779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10.Isumi-city, Chiba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8" name="吹き出し: 折線 (枠なし) 37">
            <a:extLst>
              <a:ext uri="{FF2B5EF4-FFF2-40B4-BE49-F238E27FC236}">
                <a16:creationId xmlns:a16="http://schemas.microsoft.com/office/drawing/2014/main" id="{672E3AC3-7235-4B47-808C-F1B461BA233E}"/>
              </a:ext>
            </a:extLst>
          </p:cNvPr>
          <p:cNvSpPr/>
          <p:nvPr/>
        </p:nvSpPr>
        <p:spPr>
          <a:xfrm>
            <a:off x="71500" y="1043735"/>
            <a:ext cx="1595210" cy="243093"/>
          </a:xfrm>
          <a:prstGeom prst="callout2">
            <a:avLst>
              <a:gd name="adj1" fmla="val 41214"/>
              <a:gd name="adj2" fmla="val 98684"/>
              <a:gd name="adj3" fmla="val 40675"/>
              <a:gd name="adj4" fmla="val 218997"/>
              <a:gd name="adj5" fmla="val 432883"/>
              <a:gd name="adj6" fmla="val 263463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14. Ishikari,Hokkaido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9" name="吹き出し: 折線 (枠なし) 38">
            <a:extLst>
              <a:ext uri="{FF2B5EF4-FFF2-40B4-BE49-F238E27FC236}">
                <a16:creationId xmlns:a16="http://schemas.microsoft.com/office/drawing/2014/main" id="{7EC2397F-FA5B-430A-A33D-78723E7878A5}"/>
              </a:ext>
            </a:extLst>
          </p:cNvPr>
          <p:cNvSpPr/>
          <p:nvPr/>
        </p:nvSpPr>
        <p:spPr>
          <a:xfrm>
            <a:off x="71500" y="1205687"/>
            <a:ext cx="1686246" cy="243093"/>
          </a:xfrm>
          <a:prstGeom prst="callout2">
            <a:avLst>
              <a:gd name="adj1" fmla="val 41214"/>
              <a:gd name="adj2" fmla="val 98684"/>
              <a:gd name="adj3" fmla="val 52809"/>
              <a:gd name="adj4" fmla="val 200138"/>
              <a:gd name="adj5" fmla="val 435916"/>
              <a:gd name="adj6" fmla="val 238309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16.Shimamaki,Hokkaido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0" name="吹き出し: 折線 (枠なし) 39">
            <a:extLst>
              <a:ext uri="{FF2B5EF4-FFF2-40B4-BE49-F238E27FC236}">
                <a16:creationId xmlns:a16="http://schemas.microsoft.com/office/drawing/2014/main" id="{9B618EA8-282C-44EE-98A5-6575C6A0C145}"/>
              </a:ext>
            </a:extLst>
          </p:cNvPr>
          <p:cNvSpPr/>
          <p:nvPr/>
        </p:nvSpPr>
        <p:spPr>
          <a:xfrm>
            <a:off x="71500" y="1575989"/>
            <a:ext cx="2226969" cy="278799"/>
          </a:xfrm>
          <a:prstGeom prst="callout2">
            <a:avLst>
              <a:gd name="adj1" fmla="val 41214"/>
              <a:gd name="adj2" fmla="val 65724"/>
              <a:gd name="adj3" fmla="val 36700"/>
              <a:gd name="adj4" fmla="val 104064"/>
              <a:gd name="adj5" fmla="val 396231"/>
              <a:gd name="adj6" fmla="val 182739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18.Matsumae,Hokkaido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1" name="吹き出し: 折線 (枠なし) 40">
            <a:extLst>
              <a:ext uri="{FF2B5EF4-FFF2-40B4-BE49-F238E27FC236}">
                <a16:creationId xmlns:a16="http://schemas.microsoft.com/office/drawing/2014/main" id="{E4B755DA-7E6F-4DB9-BF16-B4D6A0B06EEC}"/>
              </a:ext>
            </a:extLst>
          </p:cNvPr>
          <p:cNvSpPr/>
          <p:nvPr/>
        </p:nvSpPr>
        <p:spPr>
          <a:xfrm>
            <a:off x="71500" y="4331290"/>
            <a:ext cx="1717431" cy="256936"/>
          </a:xfrm>
          <a:prstGeom prst="callout2">
            <a:avLst>
              <a:gd name="adj1" fmla="val 38879"/>
              <a:gd name="adj2" fmla="val 189826"/>
              <a:gd name="adj3" fmla="val 41301"/>
              <a:gd name="adj4" fmla="val 122151"/>
              <a:gd name="adj5" fmla="val 41002"/>
              <a:gd name="adj6" fmla="val 98490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21.Awara-city,Fukui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2" name="吹き出し: 折線 (枠なし) 41">
            <a:extLst>
              <a:ext uri="{FF2B5EF4-FFF2-40B4-BE49-F238E27FC236}">
                <a16:creationId xmlns:a16="http://schemas.microsoft.com/office/drawing/2014/main" id="{949BED80-FC05-4A4B-8726-ED916092B37D}"/>
              </a:ext>
            </a:extLst>
          </p:cNvPr>
          <p:cNvSpPr/>
          <p:nvPr/>
        </p:nvSpPr>
        <p:spPr>
          <a:xfrm>
            <a:off x="5400746" y="3376847"/>
            <a:ext cx="2644254" cy="256936"/>
          </a:xfrm>
          <a:prstGeom prst="callout2">
            <a:avLst>
              <a:gd name="adj1" fmla="val -39449"/>
              <a:gd name="adj2" fmla="val -28333"/>
              <a:gd name="adj3" fmla="val 56130"/>
              <a:gd name="adj4" fmla="val -12209"/>
              <a:gd name="adj5" fmla="val 55831"/>
              <a:gd name="adj6" fmla="val 1232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20.Kuji-city,Iwate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3" name="吹き出し: 折線 (枠なし) 42">
            <a:extLst>
              <a:ext uri="{FF2B5EF4-FFF2-40B4-BE49-F238E27FC236}">
                <a16:creationId xmlns:a16="http://schemas.microsoft.com/office/drawing/2014/main" id="{1287EBCD-B8FC-4C74-8972-27C9F0E950D8}"/>
              </a:ext>
            </a:extLst>
          </p:cNvPr>
          <p:cNvSpPr/>
          <p:nvPr/>
        </p:nvSpPr>
        <p:spPr>
          <a:xfrm>
            <a:off x="3231696" y="5692984"/>
            <a:ext cx="2898217" cy="261432"/>
          </a:xfrm>
          <a:prstGeom prst="callout2">
            <a:avLst>
              <a:gd name="adj1" fmla="val 51118"/>
              <a:gd name="adj2" fmla="val -225"/>
              <a:gd name="adj3" fmla="val 48734"/>
              <a:gd name="adj4" fmla="val -11897"/>
              <a:gd name="adj5" fmla="val -210907"/>
              <a:gd name="adj6" fmla="val -39791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22.Hibikinada Kitakyushu,Fukuoka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4" name="吹き出し: 折線 (枠なし) 43">
            <a:extLst>
              <a:ext uri="{FF2B5EF4-FFF2-40B4-BE49-F238E27FC236}">
                <a16:creationId xmlns:a16="http://schemas.microsoft.com/office/drawing/2014/main" id="{64885E28-113C-4CB1-9E2C-78B6050D4BEE}"/>
              </a:ext>
            </a:extLst>
          </p:cNvPr>
          <p:cNvSpPr/>
          <p:nvPr/>
        </p:nvSpPr>
        <p:spPr>
          <a:xfrm>
            <a:off x="3231696" y="5912873"/>
            <a:ext cx="2898217" cy="261432"/>
          </a:xfrm>
          <a:prstGeom prst="callout2">
            <a:avLst>
              <a:gd name="adj1" fmla="val 51118"/>
              <a:gd name="adj2" fmla="val -225"/>
              <a:gd name="adj3" fmla="val 45913"/>
              <a:gd name="adj4" fmla="val -16731"/>
              <a:gd name="adj5" fmla="val -241934"/>
              <a:gd name="adj6" fmla="val -44880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23.Karatsu-city,Saga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5" name="吹き出し: 折線 (枠なし) 44">
            <a:extLst>
              <a:ext uri="{FF2B5EF4-FFF2-40B4-BE49-F238E27FC236}">
                <a16:creationId xmlns:a16="http://schemas.microsoft.com/office/drawing/2014/main" id="{0262FF7E-5E5A-4F10-B687-D0E9C74EF8C5}"/>
              </a:ext>
            </a:extLst>
          </p:cNvPr>
          <p:cNvSpPr/>
          <p:nvPr/>
        </p:nvSpPr>
        <p:spPr>
          <a:xfrm>
            <a:off x="71500" y="3681748"/>
            <a:ext cx="1556006" cy="246782"/>
          </a:xfrm>
          <a:prstGeom prst="callout2">
            <a:avLst>
              <a:gd name="adj1" fmla="val 53409"/>
              <a:gd name="adj2" fmla="val 94520"/>
              <a:gd name="adj3" fmla="val 54629"/>
              <a:gd name="adj4" fmla="val 164520"/>
              <a:gd name="adj5" fmla="val -39639"/>
              <a:gd name="adj6" fmla="val 25558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8.Yusa,Yamagata Pref.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A7DE5526-74B0-4692-91FA-C0956493452A}"/>
              </a:ext>
            </a:extLst>
          </p:cNvPr>
          <p:cNvSpPr/>
          <p:nvPr/>
        </p:nvSpPr>
        <p:spPr>
          <a:xfrm flipH="1">
            <a:off x="4331250" y="4704997"/>
            <a:ext cx="112903" cy="1310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B5FBDCB-0B06-4E5F-B4CE-6760FBA5C58E}"/>
              </a:ext>
            </a:extLst>
          </p:cNvPr>
          <p:cNvSpPr/>
          <p:nvPr/>
        </p:nvSpPr>
        <p:spPr>
          <a:xfrm flipH="1">
            <a:off x="3335067" y="4354139"/>
            <a:ext cx="112903" cy="1310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042A9F42-DFA1-4957-9474-99E327F76DAF}"/>
              </a:ext>
            </a:extLst>
          </p:cNvPr>
          <p:cNvSpPr/>
          <p:nvPr/>
        </p:nvSpPr>
        <p:spPr>
          <a:xfrm flipH="1">
            <a:off x="4068598" y="3036087"/>
            <a:ext cx="112903" cy="1310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6223146E-78E4-419A-91AC-5E79D947141A}"/>
              </a:ext>
            </a:extLst>
          </p:cNvPr>
          <p:cNvSpPr/>
          <p:nvPr/>
        </p:nvSpPr>
        <p:spPr>
          <a:xfrm flipH="1">
            <a:off x="4076427" y="2650841"/>
            <a:ext cx="112903" cy="121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E1BC0876-615D-4AE9-AB5C-FCC911C2FF1D}"/>
              </a:ext>
            </a:extLst>
          </p:cNvPr>
          <p:cNvSpPr/>
          <p:nvPr/>
        </p:nvSpPr>
        <p:spPr>
          <a:xfrm flipH="1">
            <a:off x="4019975" y="2753340"/>
            <a:ext cx="112903" cy="121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92D1D492-E413-463C-A7E4-7E37E14E4A99}"/>
              </a:ext>
            </a:extLst>
          </p:cNvPr>
          <p:cNvSpPr/>
          <p:nvPr/>
        </p:nvSpPr>
        <p:spPr>
          <a:xfrm flipH="1">
            <a:off x="4031870" y="2317480"/>
            <a:ext cx="112903" cy="121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798BDE7E-B9A4-45AF-A00F-ABAC5154F47B}"/>
              </a:ext>
            </a:extLst>
          </p:cNvPr>
          <p:cNvSpPr/>
          <p:nvPr/>
        </p:nvSpPr>
        <p:spPr>
          <a:xfrm flipH="1">
            <a:off x="4084594" y="2205980"/>
            <a:ext cx="112903" cy="121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2E7A5A7E-FE85-4432-8EC0-A31D1A9FE0ED}"/>
              </a:ext>
            </a:extLst>
          </p:cNvPr>
          <p:cNvSpPr/>
          <p:nvPr/>
        </p:nvSpPr>
        <p:spPr>
          <a:xfrm flipH="1">
            <a:off x="4258241" y="2062748"/>
            <a:ext cx="112903" cy="121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63928DA3-5C81-4D6A-8BCB-0233AA2B8939}"/>
              </a:ext>
            </a:extLst>
          </p:cNvPr>
          <p:cNvSpPr/>
          <p:nvPr/>
        </p:nvSpPr>
        <p:spPr>
          <a:xfrm flipH="1">
            <a:off x="2005114" y="5078197"/>
            <a:ext cx="112903" cy="121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A3596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68" name="タイトル 1">
            <a:extLst>
              <a:ext uri="{FF2B5EF4-FFF2-40B4-BE49-F238E27FC236}">
                <a16:creationId xmlns:a16="http://schemas.microsoft.com/office/drawing/2014/main" id="{2172E0E5-29DB-4E8B-BF1B-10C92A7056F8}"/>
              </a:ext>
            </a:extLst>
          </p:cNvPr>
          <p:cNvSpPr txBox="1">
            <a:spLocks/>
          </p:cNvSpPr>
          <p:nvPr/>
        </p:nvSpPr>
        <p:spPr>
          <a:xfrm>
            <a:off x="0" y="-35600"/>
            <a:ext cx="6914138" cy="103666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Total 23 Areas are under nomination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 at General Sea Area in Japan 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B13EFD-D561-4423-91A1-0B99B18BC05E}"/>
              </a:ext>
            </a:extLst>
          </p:cNvPr>
          <p:cNvSpPr txBox="1"/>
          <p:nvPr/>
        </p:nvSpPr>
        <p:spPr>
          <a:xfrm>
            <a:off x="6914138" y="1267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As of </a:t>
            </a:r>
            <a:r>
              <a:rPr lang="en-US" altLang="ja-JP" dirty="0">
                <a:solidFill>
                  <a:srgbClr val="FFFFFF"/>
                </a:solidFill>
              </a:rPr>
              <a:t>31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Dec.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2021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EE7D2F-8AB6-4AA3-9A8A-903ABD6B1984}"/>
              </a:ext>
            </a:extLst>
          </p:cNvPr>
          <p:cNvSpPr txBox="1"/>
          <p:nvPr/>
        </p:nvSpPr>
        <p:spPr>
          <a:xfrm>
            <a:off x="6856316" y="3425726"/>
            <a:ext cx="32672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63B7D8-FD66-4192-8CF4-811CA6B7F357}"/>
              </a:ext>
            </a:extLst>
          </p:cNvPr>
          <p:cNvSpPr txBox="1"/>
          <p:nvPr/>
        </p:nvSpPr>
        <p:spPr>
          <a:xfrm>
            <a:off x="6507215" y="3113965"/>
            <a:ext cx="71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New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30E25-66A0-42AF-8614-23A5622AD64F}"/>
              </a:ext>
            </a:extLst>
          </p:cNvPr>
          <p:cNvSpPr txBox="1"/>
          <p:nvPr/>
        </p:nvSpPr>
        <p:spPr>
          <a:xfrm>
            <a:off x="4940820" y="2350569"/>
            <a:ext cx="23632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33CC"/>
                </a:solidFill>
              </a:rPr>
              <a:t>　　</a:t>
            </a:r>
            <a:r>
              <a:rPr lang="en-US" altLang="ja-JP" dirty="0">
                <a:solidFill>
                  <a:srgbClr val="0033CC"/>
                </a:solidFill>
              </a:rPr>
              <a:t>Under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auction =&gt;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srgbClr val="0033CC"/>
                </a:solidFill>
              </a:rPr>
              <a:t>June</a:t>
            </a:r>
            <a:r>
              <a:rPr lang="ja-JP" altLang="en-US" sz="1400" dirty="0">
                <a:solidFill>
                  <a:srgbClr val="0033CC"/>
                </a:solidFill>
              </a:rPr>
              <a:t> </a:t>
            </a:r>
            <a:r>
              <a:rPr lang="en-US" altLang="ja-JP" sz="1400" dirty="0">
                <a:solidFill>
                  <a:srgbClr val="0033CC"/>
                </a:solidFill>
              </a:rPr>
              <a:t>2022: bidding close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srgbClr val="0033CC"/>
                </a:solidFill>
              </a:rPr>
              <a:t>Dec: 2022</a:t>
            </a:r>
            <a:r>
              <a:rPr lang="ja-JP" altLang="en-US" sz="1400" dirty="0">
                <a:solidFill>
                  <a:srgbClr val="0033CC"/>
                </a:solidFill>
              </a:rPr>
              <a:t> </a:t>
            </a:r>
            <a:r>
              <a:rPr lang="en-US" altLang="ja-JP" sz="1400" dirty="0">
                <a:solidFill>
                  <a:srgbClr val="0033CC"/>
                </a:solidFill>
              </a:rPr>
              <a:t>winner will be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srgbClr val="0033CC"/>
                </a:solidFill>
              </a:rPr>
              <a:t>  announced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C2F3646-9CD9-41B4-BE3F-123B3C368888}"/>
              </a:ext>
            </a:extLst>
          </p:cNvPr>
          <p:cNvSpPr txBox="1"/>
          <p:nvPr/>
        </p:nvSpPr>
        <p:spPr>
          <a:xfrm>
            <a:off x="5429466" y="1442871"/>
            <a:ext cx="151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Developers are decided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AF421391-1E20-49AB-98C7-B26B54219697}"/>
              </a:ext>
            </a:extLst>
          </p:cNvPr>
          <p:cNvSpPr/>
          <p:nvPr/>
        </p:nvSpPr>
        <p:spPr>
          <a:xfrm>
            <a:off x="6912260" y="1151786"/>
            <a:ext cx="134977" cy="97206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2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39DD4E-29E8-4C18-9917-8D8A4E19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525" y="97200"/>
            <a:ext cx="8847475" cy="676505"/>
          </a:xfrm>
        </p:spPr>
        <p:txBody>
          <a:bodyPr/>
          <a:lstStyle/>
          <a:p>
            <a:pPr algn="ctr">
              <a:spcAft>
                <a:spcPts val="1800"/>
              </a:spcAft>
            </a:pPr>
            <a:r>
              <a:rPr lang="en-US" altLang="ja-JP" sz="2400" b="1" dirty="0"/>
              <a:t>Development at General Sea Area </a:t>
            </a:r>
            <a:br>
              <a:rPr lang="en-US" altLang="ja-JP" sz="2400" b="1" dirty="0"/>
            </a:br>
            <a:r>
              <a:rPr lang="en-US" altLang="ja-JP" sz="2400" b="1" dirty="0"/>
              <a:t>Round 1 Auction Results by 2021 end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643321-8CEF-4C75-B931-6B4219EE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DE114B4-6364-4A6C-AA0B-FC65213B8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22717"/>
              </p:ext>
            </p:extLst>
          </p:nvPr>
        </p:nvGraphicFramePr>
        <p:xfrm>
          <a:off x="85200" y="1122881"/>
          <a:ext cx="8973600" cy="462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400">
                  <a:extLst>
                    <a:ext uri="{9D8B030D-6E8A-4147-A177-3AD203B41FA5}">
                      <a16:colId xmlns:a16="http://schemas.microsoft.com/office/drawing/2014/main" val="49749398"/>
                    </a:ext>
                  </a:extLst>
                </a:gridCol>
                <a:gridCol w="1599734">
                  <a:extLst>
                    <a:ext uri="{9D8B030D-6E8A-4147-A177-3AD203B41FA5}">
                      <a16:colId xmlns:a16="http://schemas.microsoft.com/office/drawing/2014/main" val="1529804867"/>
                    </a:ext>
                  </a:extLst>
                </a:gridCol>
                <a:gridCol w="2037324">
                  <a:extLst>
                    <a:ext uri="{9D8B030D-6E8A-4147-A177-3AD203B41FA5}">
                      <a16:colId xmlns:a16="http://schemas.microsoft.com/office/drawing/2014/main" val="111799968"/>
                    </a:ext>
                  </a:extLst>
                </a:gridCol>
                <a:gridCol w="1581482">
                  <a:extLst>
                    <a:ext uri="{9D8B030D-6E8A-4147-A177-3AD203B41FA5}">
                      <a16:colId xmlns:a16="http://schemas.microsoft.com/office/drawing/2014/main" val="1664508746"/>
                    </a:ext>
                  </a:extLst>
                </a:gridCol>
                <a:gridCol w="1511660">
                  <a:extLst>
                    <a:ext uri="{9D8B030D-6E8A-4147-A177-3AD203B41FA5}">
                      <a16:colId xmlns:a16="http://schemas.microsoft.com/office/drawing/2014/main" val="2030147939"/>
                    </a:ext>
                  </a:extLst>
                </a:gridCol>
              </a:tblGrid>
              <a:tr h="61500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Sea Area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Developer</a:t>
                      </a:r>
                      <a:endParaRPr kumimoji="1" lang="ja-JP" altLang="en-US" dirty="0"/>
                    </a:p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PPA price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Turbines &amp; Project scale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 operation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36260"/>
                  </a:ext>
                </a:extLst>
              </a:tr>
              <a:tr h="1084184"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 err="1">
                          <a:solidFill>
                            <a:srgbClr val="FF0000"/>
                          </a:solidFill>
                        </a:rPr>
                        <a:t>Goto</a:t>
                      </a:r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Nagasaki Pref.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(Floating type)</a:t>
                      </a:r>
                      <a:endParaRPr kumimoji="1" lang="ja-JP" altLang="en-US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1" i="0" baseline="0" dirty="0">
                          <a:solidFill>
                            <a:srgbClr val="FF0000"/>
                          </a:solidFill>
                        </a:rPr>
                        <a:t>Toda Co. Group</a:t>
                      </a:r>
                      <a:endParaRPr lang="ja-JP" altLang="en-US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36 JPY/kWh</a:t>
                      </a:r>
                    </a:p>
                    <a:p>
                      <a:r>
                        <a:rPr kumimoji="1" lang="en-US" altLang="ja-JP" sz="1800" b="1" i="0" baseline="0" dirty="0">
                          <a:solidFill>
                            <a:srgbClr val="FF0000"/>
                          </a:solidFill>
                        </a:rPr>
                        <a:t>(265 </a:t>
                      </a:r>
                      <a:r>
                        <a:rPr kumimoji="1" lang="ja-JP" altLang="en-US" sz="1800" b="1" i="0" baseline="0" dirty="0">
                          <a:solidFill>
                            <a:srgbClr val="FF0000"/>
                          </a:solidFill>
                        </a:rPr>
                        <a:t>€</a:t>
                      </a:r>
                      <a:r>
                        <a:rPr kumimoji="1" lang="en-US" altLang="ja-JP" sz="1800" b="1" i="0" baseline="0" dirty="0">
                          <a:solidFill>
                            <a:srgbClr val="FF0000"/>
                          </a:solidFill>
                        </a:rPr>
                        <a:t>/MWh)</a:t>
                      </a:r>
                    </a:p>
                    <a:p>
                      <a:r>
                        <a:rPr kumimoji="1" lang="en-US" altLang="ja-JP" sz="1400" b="1" i="0" baseline="0" dirty="0">
                          <a:solidFill>
                            <a:srgbClr val="FF0000"/>
                          </a:solidFill>
                        </a:rPr>
                        <a:t>Based on FIT at floating offshore wind</a:t>
                      </a:r>
                      <a:endParaRPr kumimoji="1" lang="ja-JP" altLang="en-US" sz="1400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Hitachi 2.1MW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x 8 units = 16.8 MW</a:t>
                      </a:r>
                      <a:endParaRPr kumimoji="1" lang="ja-JP" altLang="en-US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Within several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rgbClr val="FF0000"/>
                          </a:solidFill>
                        </a:rPr>
                        <a:t>Years</a:t>
                      </a:r>
                      <a:endParaRPr kumimoji="1" lang="ja-JP" altLang="en-US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02206"/>
                  </a:ext>
                </a:extLst>
              </a:tr>
              <a:tr h="878576"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 err="1">
                          <a:solidFill>
                            <a:schemeClr val="tx1"/>
                          </a:solidFill>
                        </a:rPr>
                        <a:t>Noshiro</a:t>
                      </a: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-city, 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Akita Pref.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(Fixed bottom type)</a:t>
                      </a:r>
                      <a:endParaRPr kumimoji="1" lang="ja-JP" alt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altLang="ja-JP" b="1" i="0" baseline="0" dirty="0">
                          <a:solidFill>
                            <a:schemeClr val="tx1"/>
                          </a:solidFill>
                        </a:rPr>
                        <a:t>Mitsubishi Co. and C-tech </a:t>
                      </a:r>
                      <a:r>
                        <a:rPr lang="en-US" altLang="ja-JP" sz="1400" b="1" i="0" baseline="0" dirty="0">
                          <a:solidFill>
                            <a:schemeClr val="tx1"/>
                          </a:solidFill>
                        </a:rPr>
                        <a:t>(subsidiary company of Chubu Electric Power Co,) </a:t>
                      </a:r>
                      <a:r>
                        <a:rPr lang="en-US" altLang="ja-JP" b="1" i="0" baseline="0" dirty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ja-JP" alt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13.</a:t>
                      </a:r>
                      <a:r>
                        <a:rPr kumimoji="1" lang="ja-JP" altLang="en-US" sz="1600" b="1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26 JPY/kWh 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(98 </a:t>
                      </a:r>
                      <a:r>
                        <a:rPr kumimoji="1" lang="ja-JP" altLang="en-US" sz="1600" b="1" i="0" baseline="0" dirty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/MWh)</a:t>
                      </a:r>
                      <a:r>
                        <a:rPr kumimoji="1" lang="en-US" altLang="ja-JP" sz="1400" b="1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16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GE </a:t>
                      </a:r>
                      <a:r>
                        <a:rPr kumimoji="1" lang="en-US" altLang="ja-JP" b="1" i="0" baseline="0" dirty="0" err="1">
                          <a:solidFill>
                            <a:schemeClr val="tx1"/>
                          </a:solidFill>
                        </a:rPr>
                        <a:t>Haliade</a:t>
                      </a: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x 38 units =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478.8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Dec. 2028</a:t>
                      </a:r>
                      <a:endParaRPr kumimoji="1" lang="ja-JP" alt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850737"/>
                  </a:ext>
                </a:extLst>
              </a:tr>
              <a:tr h="878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 err="1">
                          <a:solidFill>
                            <a:schemeClr val="tx1"/>
                          </a:solidFill>
                        </a:rPr>
                        <a:t>Yorihonjo</a:t>
                      </a: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-city,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Akita Pref.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(Fixed bottom type)</a:t>
                      </a:r>
                      <a:endParaRPr kumimoji="1" lang="ja-JP" alt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11.</a:t>
                      </a:r>
                      <a:r>
                        <a:rPr kumimoji="1" lang="ja-JP" altLang="en-US" sz="1600" b="1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99 JPY/kWh 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(88 </a:t>
                      </a:r>
                      <a:r>
                        <a:rPr kumimoji="1" lang="ja-JP" altLang="en-US" sz="1600" b="1" i="0" baseline="0" dirty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kumimoji="1" lang="en-US" altLang="ja-JP" sz="1600" b="1" i="0" baseline="0" dirty="0">
                          <a:solidFill>
                            <a:schemeClr val="tx1"/>
                          </a:solidFill>
                        </a:rPr>
                        <a:t>/MWh)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GE </a:t>
                      </a:r>
                      <a:r>
                        <a:rPr kumimoji="1" lang="en-US" altLang="ja-JP" b="1" i="0" baseline="0" dirty="0" err="1">
                          <a:solidFill>
                            <a:schemeClr val="tx1"/>
                          </a:solidFill>
                        </a:rPr>
                        <a:t>Haliade</a:t>
                      </a: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x 65 units =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819 MW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Dec. 2030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487133"/>
                  </a:ext>
                </a:extLst>
              </a:tr>
              <a:tr h="1076558"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 err="1">
                          <a:solidFill>
                            <a:schemeClr val="tx1"/>
                          </a:solidFill>
                        </a:rPr>
                        <a:t>Choshi</a:t>
                      </a: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-city, 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Chiba Pref.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(Fixed bottom type)</a:t>
                      </a:r>
                      <a:endParaRPr kumimoji="1" lang="ja-JP" alt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16.</a:t>
                      </a:r>
                      <a:r>
                        <a:rPr kumimoji="1" lang="ja-JP" altLang="en-US" b="1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49 JPY/kWh 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baseline="0" dirty="0">
                          <a:solidFill>
                            <a:schemeClr val="tx1"/>
                          </a:solidFill>
                        </a:rPr>
                        <a:t>(121 </a:t>
                      </a:r>
                      <a:r>
                        <a:rPr kumimoji="1" lang="ja-JP" altLang="en-US" sz="1800" b="1" i="0" baseline="0" dirty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kumimoji="1" lang="en-US" altLang="ja-JP" sz="1800" b="1" i="0" baseline="0" dirty="0">
                          <a:solidFill>
                            <a:schemeClr val="tx1"/>
                          </a:solidFill>
                        </a:rPr>
                        <a:t>/MWh)</a:t>
                      </a:r>
                      <a:endParaRPr kumimoji="1" lang="ja-JP" altLang="en-US" sz="16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GE </a:t>
                      </a:r>
                      <a:r>
                        <a:rPr kumimoji="1" lang="en-US" altLang="ja-JP" b="1" i="0" baseline="0" dirty="0" err="1">
                          <a:solidFill>
                            <a:schemeClr val="tx1"/>
                          </a:solidFill>
                        </a:rPr>
                        <a:t>Haliade</a:t>
                      </a:r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x 31 units =</a:t>
                      </a:r>
                    </a:p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390.6 MW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baseline="0" dirty="0">
                          <a:solidFill>
                            <a:schemeClr val="tx1"/>
                          </a:solidFill>
                        </a:rPr>
                        <a:t>Sep. 2028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43572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EEE5B9-5596-4BC6-BA93-DE46A81D3180}"/>
              </a:ext>
            </a:extLst>
          </p:cNvPr>
          <p:cNvSpPr txBox="1"/>
          <p:nvPr/>
        </p:nvSpPr>
        <p:spPr>
          <a:xfrm>
            <a:off x="188005" y="5794163"/>
            <a:ext cx="8505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Decided by auction.  Initial upper set price was 29 JPY/kWh (214 </a:t>
            </a:r>
            <a:r>
              <a:rPr kumimoji="1" lang="ja-JP" altLang="en-US" dirty="0"/>
              <a:t>€</a:t>
            </a:r>
            <a:r>
              <a:rPr kumimoji="1" lang="en-US" altLang="ja-JP" dirty="0"/>
              <a:t>/MWh).</a:t>
            </a:r>
          </a:p>
          <a:p>
            <a:r>
              <a:rPr lang="en-US" altLang="ja-JP" dirty="0"/>
              <a:t>Note:</a:t>
            </a:r>
            <a:r>
              <a:rPr lang="ja-JP" altLang="en-US" dirty="0"/>
              <a:t>　</a:t>
            </a:r>
            <a:r>
              <a:rPr lang="en-US" altLang="ja-JP" dirty="0"/>
              <a:t>Japanese 1</a:t>
            </a:r>
            <a:r>
              <a:rPr lang="en-US" altLang="ja-JP" baseline="30000" dirty="0"/>
              <a:t>st</a:t>
            </a:r>
            <a:r>
              <a:rPr lang="en-US" altLang="ja-JP" dirty="0"/>
              <a:t> onshore wind auction held last autumn. </a:t>
            </a:r>
          </a:p>
          <a:p>
            <a:r>
              <a:rPr lang="en-US" altLang="ja-JP" dirty="0"/>
              <a:t>           Its lowest PPA price was 14.98 JPY/kWh (110 </a:t>
            </a:r>
            <a:r>
              <a:rPr lang="ja-JP" altLang="en-US" dirty="0"/>
              <a:t>€</a:t>
            </a:r>
            <a:r>
              <a:rPr lang="en-US" altLang="ja-JP" dirty="0"/>
              <a:t>/MWh).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027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3F512-87CD-41E3-A4F2-D8E0B000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kumimoji="1" lang="en-US" altLang="ja-JP" sz="2800" dirty="0"/>
              <a:t>Toda Co. Group won the Nagasaki </a:t>
            </a:r>
            <a:r>
              <a:rPr kumimoji="1" lang="en-US" altLang="ja-JP" sz="2800" dirty="0" err="1"/>
              <a:t>Goto</a:t>
            </a:r>
            <a:r>
              <a:rPr kumimoji="1" lang="en-US" altLang="ja-JP" sz="2800" dirty="0"/>
              <a:t> auction on 11 June.</a:t>
            </a:r>
            <a:br>
              <a:rPr kumimoji="1" lang="en-US" altLang="ja-JP" sz="3200" dirty="0"/>
            </a:br>
            <a:r>
              <a:rPr kumimoji="1" lang="en-US" altLang="ja-JP" sz="2400" dirty="0">
                <a:solidFill>
                  <a:srgbClr val="FFFF00"/>
                </a:solidFill>
              </a:rPr>
              <a:t>(This is the 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case at General Common Sea Area in Japan.)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313B208-F637-48CF-8A28-36F69F830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4" y="1178750"/>
            <a:ext cx="4502681" cy="516623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02F72B-084E-4173-BD4E-3C4B58A1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A60F9E-D33E-4C55-929E-DBB8AA4431F1}"/>
              </a:ext>
            </a:extLst>
          </p:cNvPr>
          <p:cNvSpPr txBox="1"/>
          <p:nvPr/>
        </p:nvSpPr>
        <p:spPr>
          <a:xfrm>
            <a:off x="4551662" y="1043735"/>
            <a:ext cx="45766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Winner: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Toda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Co.,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ENEOS, Osaka Gas,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Kansai Electric, INPEX, Chubu Electric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Note: There were no the other bidders.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Toda has conducted prior MOE’s FOWT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national project at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Project: Hitachi 2.1MW x 8units = 16.8MW,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on the concrete-steel hybrid spar floaters.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(Initially, Toda intended to add one 5MW.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But, Hitachi stopped its new production.)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Evaluation result: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Price 120/120 +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Business feasibility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87/120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= Total 197/240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350CA0F-F979-4A6D-A306-42EC1509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25" y="4206929"/>
            <a:ext cx="2295525" cy="24288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2A96E10-BE26-4245-A23D-7EBE8512D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97" y="5198700"/>
            <a:ext cx="2009775" cy="1562100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D06ADCC-B41A-4F1B-860D-36486ABE419B}"/>
              </a:ext>
            </a:extLst>
          </p:cNvPr>
          <p:cNvCxnSpPr/>
          <p:nvPr/>
        </p:nvCxnSpPr>
        <p:spPr>
          <a:xfrm flipV="1">
            <a:off x="4707015" y="5544235"/>
            <a:ext cx="1890210" cy="800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8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E6F4C-791C-4D52-87CE-88335D4C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5" y="97200"/>
            <a:ext cx="8930335" cy="836613"/>
          </a:xfrm>
        </p:spPr>
        <p:txBody>
          <a:bodyPr/>
          <a:lstStyle/>
          <a:p>
            <a:r>
              <a:rPr kumimoji="1" lang="en-US" altLang="ja-JP" sz="3200" dirty="0"/>
              <a:t>Mitsubishi Co. &amp; C Tech group dominated </a:t>
            </a:r>
            <a:br>
              <a:rPr kumimoji="1" lang="en-US" altLang="ja-JP" sz="3200" dirty="0"/>
            </a:br>
            <a:r>
              <a:rPr kumimoji="1" lang="en-US" altLang="ja-JP" sz="3200" dirty="0"/>
              <a:t>Round 1 auction on 24 Dec. 2021, using </a:t>
            </a:r>
            <a:r>
              <a:rPr kumimoji="1" lang="en-US" altLang="ja-JP" sz="3200" dirty="0" err="1"/>
              <a:t>Haliade</a:t>
            </a:r>
            <a:r>
              <a:rPr kumimoji="1" lang="en-US" altLang="ja-JP" sz="3200" dirty="0"/>
              <a:t> X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F74157-CE4B-4050-96BE-FA586B0F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16</a:t>
            </a:fld>
            <a:endParaRPr lang="ja-JP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3673D7-39C2-4E84-A295-98D1CFEB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75" y="1116263"/>
            <a:ext cx="7427913" cy="55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A9A23-889F-4DEF-A6DA-08BA0E82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0" y="0"/>
            <a:ext cx="9064042" cy="710218"/>
          </a:xfrm>
        </p:spPr>
        <p:txBody>
          <a:bodyPr/>
          <a:lstStyle/>
          <a:p>
            <a:pPr algn="ctr"/>
            <a:r>
              <a:rPr kumimoji="1" lang="en-US" altLang="ja-JP" sz="2800" dirty="0"/>
              <a:t>3 Areas are selected for “GOJ-led Auction </a:t>
            </a:r>
            <a:br>
              <a:rPr kumimoji="1" lang="en-US" altLang="ja-JP" sz="2800" dirty="0"/>
            </a:br>
            <a:r>
              <a:rPr kumimoji="1" lang="en-US" altLang="ja-JP" sz="2000" dirty="0"/>
              <a:t>(GOJ ; Government of Japan, </a:t>
            </a:r>
            <a:r>
              <a:rPr kumimoji="1" lang="en-US" altLang="ja-JP" sz="2000" dirty="0" err="1"/>
              <a:t>Cetrallized</a:t>
            </a:r>
            <a:r>
              <a:rPr kumimoji="1" lang="en-US" altLang="ja-JP" sz="2000" dirty="0"/>
              <a:t> auction system may start after 2025)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5BAA8-0687-4A5C-B94A-27FE08D1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pic>
        <p:nvPicPr>
          <p:cNvPr id="1026" name="Picture 2" descr="Focus on Japan | 2020-08-19 | World Grain">
            <a:extLst>
              <a:ext uri="{FF2B5EF4-FFF2-40B4-BE49-F238E27FC236}">
                <a16:creationId xmlns:a16="http://schemas.microsoft.com/office/drawing/2014/main" id="{E39C1AAA-5C59-4C5B-8CB8-635BDE67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8" y="726687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AE78F0-E2AF-42F4-88D5-A20FC352D06F}"/>
              </a:ext>
            </a:extLst>
          </p:cNvPr>
          <p:cNvSpPr txBox="1"/>
          <p:nvPr/>
        </p:nvSpPr>
        <p:spPr>
          <a:xfrm>
            <a:off x="7199661" y="2598003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Hirono-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Iwate Pref.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(For floating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Offshore wind)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2D7BA0-684A-44B7-AAA0-60C5035F0D05}"/>
              </a:ext>
            </a:extLst>
          </p:cNvPr>
          <p:cNvSpPr txBox="1"/>
          <p:nvPr/>
        </p:nvSpPr>
        <p:spPr>
          <a:xfrm>
            <a:off x="3182665" y="1172537"/>
            <a:ext cx="31445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Gann-u and Minami-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Shiribeshi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Hokkaido Pref. 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D75F10-88BA-4A49-B049-5527A978DC3D}"/>
              </a:ext>
            </a:extLst>
          </p:cNvPr>
          <p:cNvSpPr/>
          <p:nvPr/>
        </p:nvSpPr>
        <p:spPr>
          <a:xfrm>
            <a:off x="6327195" y="1497159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BE04CFF-BDAC-4EBC-9EB9-AA1C24CC8DEE}"/>
              </a:ext>
            </a:extLst>
          </p:cNvPr>
          <p:cNvSpPr/>
          <p:nvPr/>
        </p:nvSpPr>
        <p:spPr>
          <a:xfrm>
            <a:off x="6148454" y="3341976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67B03E02-FAFD-4BBF-AF32-CFE98707D75D}"/>
              </a:ext>
            </a:extLst>
          </p:cNvPr>
          <p:cNvSpPr/>
          <p:nvPr/>
        </p:nvSpPr>
        <p:spPr>
          <a:xfrm>
            <a:off x="7047275" y="2708920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769E4A-4496-4193-AF30-E8B9983F5159}"/>
              </a:ext>
            </a:extLst>
          </p:cNvPr>
          <p:cNvSpPr txBox="1"/>
          <p:nvPr/>
        </p:nvSpPr>
        <p:spPr>
          <a:xfrm>
            <a:off x="4456927" y="2937084"/>
            <a:ext cx="171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Sakata-city,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Yamagata Pref.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412A6-6DBA-4A8B-A696-9A3A085B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54" y="0"/>
            <a:ext cx="7515835" cy="836613"/>
          </a:xfrm>
        </p:spPr>
        <p:txBody>
          <a:bodyPr/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Meiryo UI" panose="020B0604030504040204" pitchFamily="50" charset="-128"/>
              </a:rPr>
              <a:t>Outline of Green Innovation Fund (GI Fund)</a:t>
            </a:r>
            <a:br>
              <a:rPr kumimoji="1" lang="en-US" altLang="ja-JP" sz="2400" b="1" dirty="0">
                <a:latin typeface="Arial" panose="020B0604020202020204" pitchFamily="34" charset="0"/>
                <a:ea typeface="Meiryo UI" panose="020B0604030504040204" pitchFamily="50" charset="-128"/>
              </a:rPr>
            </a:br>
            <a:r>
              <a:rPr kumimoji="1" lang="en-US" altLang="ja-JP" sz="2400" b="1" dirty="0">
                <a:latin typeface="Arial" panose="020B0604020202020204" pitchFamily="34" charset="0"/>
                <a:ea typeface="Meiryo UI" panose="020B0604030504040204" pitchFamily="50" charset="-128"/>
              </a:rPr>
              <a:t>for Offshore Wind       </a:t>
            </a:r>
            <a:endParaRPr kumimoji="1" lang="ja-JP" altLang="en-US" sz="1200" b="1" dirty="0"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70DDC-A44A-494F-BD5F-10A82036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3755"/>
            <a:ext cx="9387535" cy="525624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■</a:t>
            </a:r>
            <a:r>
              <a:rPr kumimoji="1" lang="en-US" altLang="ja-JP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ja-JP" alt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1" lang="en-US" altLang="ja-JP" sz="1800" dirty="0">
                <a:solidFill>
                  <a:srgbClr val="C00000"/>
                </a:solidFill>
                <a:latin typeface="Arial" panose="020B0604020202020204" pitchFamily="34" charset="0"/>
              </a:rPr>
              <a:t>GOJ</a:t>
            </a:r>
            <a:r>
              <a:rPr lang="en-US" altLang="ja-JP" sz="1800" dirty="0">
                <a:latin typeface="Arial" panose="020B0604020202020204" pitchFamily="34" charset="0"/>
              </a:rPr>
              <a:t> </a:t>
            </a:r>
            <a:r>
              <a:rPr kumimoji="1" lang="en-US" altLang="ja-JP" sz="1800" dirty="0">
                <a:latin typeface="Arial" panose="020B0604020202020204" pitchFamily="34" charset="0"/>
              </a:rPr>
              <a:t>established </a:t>
            </a:r>
            <a:r>
              <a:rPr kumimoji="1"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GI Fund of 2 trillion Yen at NEDO </a:t>
            </a:r>
            <a:r>
              <a:rPr kumimoji="1" lang="en-US" altLang="ja-JP" sz="1800" dirty="0">
                <a:latin typeface="Arial" panose="020B0604020202020204" pitchFamily="34" charset="0"/>
              </a:rPr>
              <a:t>in December, 2020.</a:t>
            </a:r>
          </a:p>
          <a:p>
            <a:pPr marL="0" indent="0">
              <a:buNone/>
            </a:pPr>
            <a:r>
              <a:rPr lang="ja-JP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■</a:t>
            </a:r>
            <a:r>
              <a:rPr lang="ja-JP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altLang="ja-JP" sz="1800" dirty="0">
                <a:latin typeface="Arial" panose="020B0604020202020204" pitchFamily="34" charset="0"/>
              </a:rPr>
              <a:t>METI announced in Oct., 2021 that 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METI </a:t>
            </a:r>
            <a:r>
              <a:rPr lang="en-US" altLang="ja-JP" sz="1800" dirty="0">
                <a:latin typeface="Arial" panose="020B0604020202020204" pitchFamily="34" charset="0"/>
              </a:rPr>
              <a:t>has allotted 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119.5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bil.JPY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 (880 mil.</a:t>
            </a:r>
            <a:r>
              <a:rPr lang="ja-JP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€）</a:t>
            </a:r>
            <a:endParaRPr lang="en-US" altLang="ja-JP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    to the 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cost reduction projects for Offshore Wind Power </a:t>
            </a:r>
            <a:r>
              <a:rPr lang="en-US" altLang="ja-JP" sz="1800" dirty="0">
                <a:latin typeface="Arial" panose="020B0604020202020204" pitchFamily="34" charset="0"/>
              </a:rPr>
              <a:t>Generation.</a:t>
            </a:r>
          </a:p>
          <a:p>
            <a:pPr marL="0" indent="0">
              <a:buNone/>
            </a:pPr>
            <a:r>
              <a:rPr lang="ja-JP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■</a:t>
            </a:r>
            <a:r>
              <a:rPr lang="ja-JP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　</a:t>
            </a:r>
            <a:r>
              <a:rPr lang="en-US" altLang="ja-JP" sz="1800" dirty="0">
                <a:latin typeface="Arial" panose="020B0604020202020204" pitchFamily="34" charset="0"/>
              </a:rPr>
              <a:t>The cost reduction projects consists of 2 phases.  </a:t>
            </a:r>
          </a:p>
          <a:p>
            <a:pPr marL="0" indent="0">
              <a:buNone/>
            </a:pPr>
            <a:r>
              <a:rPr kumimoji="1"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</a:t>
            </a:r>
            <a:r>
              <a:rPr kumimoji="1" lang="ja-JP" altLang="en-US" sz="1800" dirty="0">
                <a:latin typeface="Arial" panose="020B0604020202020204" pitchFamily="34" charset="0"/>
              </a:rPr>
              <a:t>✔ </a:t>
            </a:r>
            <a:r>
              <a:rPr kumimoji="1" lang="en-US" altLang="ja-JP" sz="1800" dirty="0">
                <a:latin typeface="Arial" panose="020B0604020202020204" pitchFamily="34" charset="0"/>
              </a:rPr>
              <a:t>1st Phase</a:t>
            </a:r>
            <a:r>
              <a:rPr kumimoji="1" lang="ja-JP" altLang="en-US" sz="1800" dirty="0">
                <a:latin typeface="Arial" panose="020B0604020202020204" pitchFamily="34" charset="0"/>
              </a:rPr>
              <a:t>：</a:t>
            </a:r>
            <a:r>
              <a:rPr kumimoji="1"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Developing Component Technology</a:t>
            </a: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               (such as Next generation WTG, Floating structure, Advanced O&amp;M etc.)</a:t>
            </a:r>
          </a:p>
          <a:p>
            <a:pPr marL="0" indent="0">
              <a:buNone/>
            </a:pPr>
            <a:r>
              <a:rPr kumimoji="1" lang="en-US" altLang="ja-JP" sz="1800" dirty="0">
                <a:latin typeface="Arial" panose="020B0604020202020204" pitchFamily="34" charset="0"/>
              </a:rPr>
              <a:t>               Per</a:t>
            </a:r>
            <a:r>
              <a:rPr lang="en-US" altLang="ja-JP" sz="1800" dirty="0">
                <a:latin typeface="Arial" panose="020B0604020202020204" pitchFamily="34" charset="0"/>
              </a:rPr>
              <a:t>iod of Subsidy</a:t>
            </a:r>
            <a:r>
              <a:rPr lang="ja-JP" altLang="en-US" sz="1800" dirty="0">
                <a:latin typeface="Arial" panose="020B0604020202020204" pitchFamily="34" charset="0"/>
              </a:rPr>
              <a:t>：</a:t>
            </a:r>
            <a:r>
              <a:rPr lang="en-US" altLang="ja-JP" sz="1800" dirty="0">
                <a:latin typeface="Arial" panose="020B0604020202020204" pitchFamily="34" charset="0"/>
              </a:rPr>
              <a:t>3 to 5 years (started in October, Y2021)</a:t>
            </a:r>
          </a:p>
          <a:p>
            <a:pPr marL="0" indent="0">
              <a:buNone/>
            </a:pPr>
            <a:r>
              <a:rPr kumimoji="1"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ja-JP" sz="1800" u="sng" dirty="0">
                <a:latin typeface="Arial" panose="020B0604020202020204" pitchFamily="34" charset="0"/>
              </a:rPr>
              <a:t>Total Budget</a:t>
            </a:r>
            <a:r>
              <a:rPr lang="ja-JP" altLang="en-US" sz="1800" u="sng" dirty="0">
                <a:latin typeface="Arial" panose="020B0604020202020204" pitchFamily="34" charset="0"/>
              </a:rPr>
              <a:t>：</a:t>
            </a:r>
            <a:r>
              <a:rPr lang="en-US" altLang="ja-JP" sz="1800" u="sng" dirty="0">
                <a:latin typeface="Arial" panose="020B0604020202020204" pitchFamily="34" charset="0"/>
              </a:rPr>
              <a:t>34.5 billion JPY (254 million </a:t>
            </a:r>
            <a:r>
              <a:rPr lang="ja-JP" altLang="en-US" sz="1800" u="sng" dirty="0">
                <a:latin typeface="Arial" panose="020B0604020202020204" pitchFamily="34" charset="0"/>
              </a:rPr>
              <a:t>€）</a:t>
            </a:r>
            <a:endParaRPr lang="en-US" altLang="ja-JP" sz="1800" u="sng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　</a:t>
            </a:r>
            <a:r>
              <a:rPr lang="ja-JP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ja-JP" altLang="en-US" sz="1800" dirty="0">
                <a:latin typeface="Arial" panose="020B0604020202020204" pitchFamily="34" charset="0"/>
              </a:rPr>
              <a:t>✔ </a:t>
            </a:r>
            <a:r>
              <a:rPr lang="en-US" altLang="ja-JP" sz="1800" dirty="0">
                <a:latin typeface="Arial" panose="020B0604020202020204" pitchFamily="34" charset="0"/>
              </a:rPr>
              <a:t>2nd Phase</a:t>
            </a:r>
            <a:r>
              <a:rPr lang="ja-JP" altLang="en-US" sz="1800" dirty="0">
                <a:latin typeface="Arial" panose="020B0604020202020204" pitchFamily="34" charset="0"/>
              </a:rPr>
              <a:t>：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</a:rPr>
              <a:t>Testing and Demonstration</a:t>
            </a: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               (such as Integral design of entire system that combines the WTGs,</a:t>
            </a: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               floating structures and cables, and verification of cost reduction)</a:t>
            </a: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               Period of Subsidy</a:t>
            </a:r>
            <a:r>
              <a:rPr lang="ja-JP" altLang="en-US" sz="1800" dirty="0">
                <a:latin typeface="Arial" panose="020B0604020202020204" pitchFamily="34" charset="0"/>
              </a:rPr>
              <a:t>：</a:t>
            </a:r>
            <a:r>
              <a:rPr lang="en-US" altLang="ja-JP" sz="1800" dirty="0">
                <a:latin typeface="Arial" panose="020B0604020202020204" pitchFamily="34" charset="0"/>
              </a:rPr>
              <a:t>max.8 years (starting Y2023 at earliest)</a:t>
            </a: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               </a:t>
            </a:r>
            <a:r>
              <a:rPr lang="en-US" altLang="ja-JP" sz="1800" u="sng" dirty="0">
                <a:latin typeface="Arial" panose="020B0604020202020204" pitchFamily="34" charset="0"/>
              </a:rPr>
              <a:t>Total Budget</a:t>
            </a:r>
            <a:r>
              <a:rPr lang="ja-JP" altLang="en-US" sz="1800" u="sng" dirty="0">
                <a:latin typeface="Arial" panose="020B0604020202020204" pitchFamily="34" charset="0"/>
              </a:rPr>
              <a:t>：</a:t>
            </a:r>
            <a:r>
              <a:rPr lang="en-US" altLang="ja-JP" sz="1800" u="sng" dirty="0">
                <a:latin typeface="Arial" panose="020B0604020202020204" pitchFamily="34" charset="0"/>
              </a:rPr>
              <a:t>max.</a:t>
            </a:r>
            <a:r>
              <a:rPr lang="ja-JP" altLang="en-US" sz="1800" u="sng" dirty="0">
                <a:latin typeface="Arial" panose="020B0604020202020204" pitchFamily="34" charset="0"/>
              </a:rPr>
              <a:t> </a:t>
            </a:r>
            <a:r>
              <a:rPr lang="en-US" altLang="ja-JP" sz="1800" u="sng" dirty="0">
                <a:latin typeface="Arial" panose="020B0604020202020204" pitchFamily="34" charset="0"/>
              </a:rPr>
              <a:t>85 billion JPY (626 million </a:t>
            </a:r>
            <a:r>
              <a:rPr lang="ja-JP" altLang="en-US" sz="1800" u="sng" dirty="0">
                <a:latin typeface="Arial" panose="020B0604020202020204" pitchFamily="34" charset="0"/>
              </a:rPr>
              <a:t>€</a:t>
            </a:r>
            <a:r>
              <a:rPr lang="en-US" altLang="ja-JP" sz="1800" u="sng" dirty="0"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ja-JP" altLang="en-US" sz="1800" dirty="0">
                <a:latin typeface="Arial" panose="020B0604020202020204" pitchFamily="34" charset="0"/>
              </a:rPr>
              <a:t>　 ✔ </a:t>
            </a:r>
            <a:r>
              <a:rPr lang="en-US" altLang="ja-JP" sz="1800" dirty="0">
                <a:latin typeface="Arial" panose="020B0604020202020204" pitchFamily="34" charset="0"/>
              </a:rPr>
              <a:t>Projects</a:t>
            </a:r>
            <a:r>
              <a:rPr lang="ja-JP" altLang="en-US" sz="1800" dirty="0">
                <a:latin typeface="Arial" panose="020B0604020202020204" pitchFamily="34" charset="0"/>
              </a:rPr>
              <a:t>：  </a:t>
            </a:r>
            <a:r>
              <a:rPr lang="en-US" altLang="ja-JP" sz="1800" dirty="0">
                <a:latin typeface="Arial" panose="020B0604020202020204" pitchFamily="34" charset="0"/>
              </a:rPr>
              <a:t>Projects to be subsidized will be decided through public offering.</a:t>
            </a:r>
            <a:endParaRPr lang="en-US" altLang="ja-JP" sz="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800" dirty="0">
                <a:latin typeface="Arial" panose="020B0604020202020204" pitchFamily="34" charset="0"/>
              </a:rPr>
              <a:t> </a:t>
            </a:r>
            <a:endParaRPr lang="en-US" altLang="ja-JP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</a:rPr>
              <a:t>           </a:t>
            </a:r>
            <a:r>
              <a:rPr lang="ja-JP" altLang="en-US" sz="1800" dirty="0">
                <a:latin typeface="Arial" panose="020B0604020202020204" pitchFamily="34" charset="0"/>
              </a:rPr>
              <a:t>＊</a:t>
            </a:r>
            <a:r>
              <a:rPr lang="en-US" altLang="ja-JP" sz="1800" dirty="0">
                <a:latin typeface="Arial" panose="020B0604020202020204" pitchFamily="34" charset="0"/>
              </a:rPr>
              <a:t>Next slide is an official document issued by METI in English</a:t>
            </a:r>
            <a:r>
              <a:rPr lang="en-US" altLang="ja-JP" sz="1800" dirty="0"/>
              <a:t>.</a:t>
            </a:r>
          </a:p>
          <a:p>
            <a:pPr marL="0" indent="0">
              <a:buNone/>
            </a:pPr>
            <a:r>
              <a:rPr lang="en-US" altLang="ja-JP" sz="1800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E43A1B-3A34-4DFC-9C33-E12134B7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2436E1-417D-488A-B185-C2B18EA4C080}"/>
              </a:ext>
            </a:extLst>
          </p:cNvPr>
          <p:cNvSpPr txBox="1"/>
          <p:nvPr/>
        </p:nvSpPr>
        <p:spPr>
          <a:xfrm>
            <a:off x="8577445" y="98630"/>
            <a:ext cx="56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17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07" y="14295"/>
            <a:ext cx="8505854" cy="1303907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83236" marR="4689" indent="-72099">
              <a:spcBef>
                <a:spcPts val="88"/>
              </a:spcBef>
            </a:pPr>
            <a:r>
              <a:rPr sz="2800" b="1" spc="-5" dirty="0">
                <a:latin typeface="Arial" panose="020B0604020202020204" pitchFamily="34" charset="0"/>
              </a:rPr>
              <a:t>Cost</a:t>
            </a:r>
            <a:r>
              <a:rPr sz="2800" b="1" spc="9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Reductions</a:t>
            </a:r>
            <a:r>
              <a:rPr sz="2800" b="1" spc="32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for</a:t>
            </a:r>
            <a:r>
              <a:rPr sz="2800" b="1" spc="9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Offshore</a:t>
            </a:r>
            <a:r>
              <a:rPr sz="2800" b="1" spc="32" dirty="0">
                <a:latin typeface="Arial" panose="020B0604020202020204" pitchFamily="34" charset="0"/>
              </a:rPr>
              <a:t> </a:t>
            </a:r>
            <a:r>
              <a:rPr sz="2800" b="1" spc="-9" dirty="0">
                <a:latin typeface="Arial" panose="020B0604020202020204" pitchFamily="34" charset="0"/>
              </a:rPr>
              <a:t>Wind</a:t>
            </a:r>
            <a:r>
              <a:rPr sz="2800" b="1" spc="14" dirty="0">
                <a:latin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</a:rPr>
              <a:t>Power</a:t>
            </a:r>
            <a:r>
              <a:rPr sz="2800" b="1" spc="-5" dirty="0">
                <a:latin typeface="Arial" panose="020B0604020202020204" pitchFamily="34" charset="0"/>
              </a:rPr>
              <a:t> Generation 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(Amount</a:t>
            </a:r>
            <a:r>
              <a:rPr sz="2800" b="1" spc="28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covered</a:t>
            </a:r>
            <a:r>
              <a:rPr sz="2800" b="1" spc="28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by</a:t>
            </a:r>
            <a:r>
              <a:rPr sz="2800" b="1" spc="5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the</a:t>
            </a:r>
            <a:r>
              <a:rPr sz="2800" b="1" spc="18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government:</a:t>
            </a:r>
            <a:r>
              <a:rPr sz="2800" b="1" spc="42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Up</a:t>
            </a:r>
            <a:r>
              <a:rPr sz="2800" b="1" spc="14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to</a:t>
            </a:r>
            <a:r>
              <a:rPr sz="2800" b="1" spc="14" dirty="0">
                <a:latin typeface="Arial" panose="020B0604020202020204" pitchFamily="34" charset="0"/>
              </a:rPr>
              <a:t> </a:t>
            </a:r>
            <a:r>
              <a:rPr sz="2800" b="1" spc="-28" dirty="0">
                <a:latin typeface="Arial" panose="020B0604020202020204" pitchFamily="34" charset="0"/>
              </a:rPr>
              <a:t>119.5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</a:rPr>
              <a:t>billion</a:t>
            </a:r>
            <a:r>
              <a:rPr lang="en-US" sz="2800" b="1" spc="-5" dirty="0">
                <a:latin typeface="Arial" panose="020B0604020202020204" pitchFamily="34" charset="0"/>
              </a:rPr>
              <a:t>)</a:t>
            </a:r>
            <a:r>
              <a:rPr sz="2800" b="1" spc="28" dirty="0">
                <a:latin typeface="Arial" panose="020B0604020202020204" pitchFamily="34" charset="0"/>
              </a:rPr>
              <a:t> </a:t>
            </a:r>
            <a:r>
              <a:rPr sz="2800" spc="-9" dirty="0"/>
              <a:t>yen)</a:t>
            </a:r>
          </a:p>
        </p:txBody>
      </p:sp>
      <p:sp>
        <p:nvSpPr>
          <p:cNvPr id="3" name="object 3"/>
          <p:cNvSpPr/>
          <p:nvPr/>
        </p:nvSpPr>
        <p:spPr>
          <a:xfrm>
            <a:off x="52052" y="953725"/>
            <a:ext cx="9010143" cy="2520409"/>
          </a:xfrm>
          <a:custGeom>
            <a:avLst/>
            <a:gdLst/>
            <a:ahLst/>
            <a:cxnLst/>
            <a:rect l="l" t="t" r="r" b="b"/>
            <a:pathLst>
              <a:path w="9812020" h="2784475">
                <a:moveTo>
                  <a:pt x="9811512" y="0"/>
                </a:moveTo>
                <a:lnTo>
                  <a:pt x="0" y="0"/>
                </a:lnTo>
                <a:lnTo>
                  <a:pt x="0" y="2784348"/>
                </a:lnTo>
                <a:lnTo>
                  <a:pt x="9811512" y="2784348"/>
                </a:lnTo>
                <a:lnTo>
                  <a:pt x="9811512" y="0"/>
                </a:lnTo>
                <a:close/>
              </a:path>
            </a:pathLst>
          </a:custGeom>
          <a:solidFill>
            <a:srgbClr val="99D5EB"/>
          </a:solidFill>
        </p:spPr>
        <p:txBody>
          <a:bodyPr wrap="square" lIns="0" tIns="0" rIns="0" bIns="0" rtlCol="0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83" y="953725"/>
            <a:ext cx="9039428" cy="2650812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276085" marR="0" lvl="0" indent="-264948" algn="l" defTabSz="844083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1F487C"/>
              </a:buClr>
              <a:buSzTx/>
              <a:buFont typeface="Wingdings"/>
              <a:buChar char=""/>
              <a:tabLst>
                <a:tab pos="276085" algn="l"/>
                <a:tab pos="276672" algn="l"/>
              </a:tabLst>
              <a:defRPr/>
            </a:pP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Offshore</a:t>
            </a:r>
            <a:r>
              <a:rPr kumimoji="1" sz="1477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wind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power</a:t>
            </a:r>
            <a:r>
              <a:rPr kumimoji="1" sz="1477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has</a:t>
            </a:r>
            <a:r>
              <a:rPr kumimoji="1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been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expanding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mainly</a:t>
            </a:r>
            <a:r>
              <a:rPr kumimoji="1" sz="1477" b="1" i="0" u="sng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in</a:t>
            </a:r>
            <a:r>
              <a:rPr kumimoji="1" sz="1477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Europe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,</a:t>
            </a:r>
            <a:r>
              <a:rPr kumimoji="1" sz="1477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but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the</a:t>
            </a:r>
            <a:r>
              <a:rPr kumimoji="1" sz="1477" b="1" i="0" u="sng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Asian</a:t>
            </a:r>
            <a:r>
              <a:rPr kumimoji="1" sz="1477" b="1" i="0" u="sng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market</a:t>
            </a:r>
            <a:r>
              <a:rPr kumimoji="1" sz="1477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is</a:t>
            </a:r>
            <a:r>
              <a:rPr kumimoji="1" sz="1477" b="1" i="0" u="sng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expected</a:t>
            </a:r>
            <a:r>
              <a:rPr kumimoji="1" sz="1477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to</a:t>
            </a:r>
            <a:endParaRPr kumimoji="1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276085" marR="0" lvl="0" indent="0" algn="l" defTabSz="844083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grow</a:t>
            </a:r>
            <a:r>
              <a:rPr kumimoji="1" sz="1477" b="1" i="0" u="sng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rapidly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.</a:t>
            </a:r>
            <a:endParaRPr kumimoji="1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276085" marR="905044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While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introduction</a:t>
            </a:r>
            <a:r>
              <a:rPr kumimoji="1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of</a:t>
            </a:r>
            <a:r>
              <a:rPr kumimoji="1" sz="1477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fixed-bottom</a:t>
            </a:r>
            <a:r>
              <a:rPr kumimoji="1" sz="1477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turbines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in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shallow</a:t>
            </a:r>
            <a:r>
              <a:rPr kumimoji="1" sz="1477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waters</a:t>
            </a:r>
            <a:r>
              <a:rPr kumimoji="1" sz="1477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is progressing,</a:t>
            </a:r>
            <a:r>
              <a:rPr kumimoji="1" sz="1477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countries</a:t>
            </a:r>
            <a:r>
              <a:rPr kumimoji="1" sz="1477" b="1" i="0" u="sng" strike="noStrike" kern="1200" cap="none" spc="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are </a:t>
            </a:r>
            <a:r>
              <a:rPr kumimoji="1" sz="1477" b="1" i="0" u="none" strike="noStrike" kern="1200" cap="none" spc="-3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competing</a:t>
            </a:r>
            <a:r>
              <a:rPr kumimoji="1" sz="1477" b="1" i="0" u="sng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to</a:t>
            </a:r>
            <a:r>
              <a:rPr kumimoji="1" sz="1477" b="1" i="0" u="sng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develop</a:t>
            </a:r>
            <a:r>
              <a:rPr kumimoji="1" sz="1477" b="1" i="0" u="sng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technology</a:t>
            </a:r>
            <a:r>
              <a:rPr kumimoji="1" sz="1477" b="1" i="0" u="sng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for</a:t>
            </a:r>
            <a:r>
              <a:rPr kumimoji="1" sz="1477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floating</a:t>
            </a:r>
            <a:r>
              <a:rPr kumimoji="1" sz="1477" b="1" i="0" u="sng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turbines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.</a:t>
            </a:r>
            <a:endParaRPr kumimoji="1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276085" marR="0" lvl="0" indent="-264948" algn="l" defTabSz="844083" rtl="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1F487C"/>
              </a:buClr>
              <a:buSzTx/>
              <a:buFont typeface="Wingdings"/>
              <a:buChar char=""/>
              <a:tabLst>
                <a:tab pos="276085" algn="l"/>
                <a:tab pos="276672" algn="l"/>
              </a:tabLst>
              <a:defRPr/>
            </a:pP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In</a:t>
            </a:r>
            <a:r>
              <a:rPr kumimoji="1" sz="1477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order</a:t>
            </a:r>
            <a:r>
              <a:rPr kumimoji="1" sz="1477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to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win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this</a:t>
            </a:r>
            <a:r>
              <a:rPr kumimoji="1" sz="1477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competition,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fund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will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support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following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R&amp;D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projects</a:t>
            </a:r>
            <a:r>
              <a:rPr kumimoji="1" sz="1477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for</a:t>
            </a:r>
            <a:r>
              <a:rPr kumimoji="1" sz="1477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floating</a:t>
            </a:r>
            <a:r>
              <a:rPr kumimoji="1" sz="1477" b="1" i="0" u="sng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turbines</a:t>
            </a:r>
            <a:endParaRPr kumimoji="1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276085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etc.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:</a:t>
            </a:r>
            <a:endParaRPr kumimoji="1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588513" marR="1199887" lvl="1" indent="-328254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43964" algn="l"/>
              </a:tabLst>
              <a:defRPr/>
            </a:pP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Develop technology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for</a:t>
            </a:r>
            <a:r>
              <a:rPr kumimoji="1" sz="1477" b="0" i="0" u="none" strike="noStrike" kern="1200" cap="none" spc="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wind</a:t>
            </a:r>
            <a:r>
              <a:rPr kumimoji="1" sz="1477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turbines,</a:t>
            </a:r>
            <a:r>
              <a:rPr kumimoji="1" sz="1477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floating</a:t>
            </a:r>
            <a:r>
              <a:rPr kumimoji="1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structures</a:t>
            </a:r>
            <a:r>
              <a:rPr kumimoji="1" sz="1477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etc.</a:t>
            </a:r>
            <a:r>
              <a:rPr kumimoji="1" sz="1477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that</a:t>
            </a:r>
            <a:r>
              <a:rPr kumimoji="1" sz="1477" b="0" i="0" u="none" strike="noStrike" kern="1200" cap="none" spc="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will</a:t>
            </a:r>
            <a:r>
              <a:rPr kumimoji="1" sz="1477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be</a:t>
            </a:r>
            <a:r>
              <a:rPr kumimoji="1" sz="1477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suitable for</a:t>
            </a:r>
            <a:r>
              <a:rPr kumimoji="1" sz="1477" b="0" i="0" u="none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 </a:t>
            </a:r>
            <a:r>
              <a:rPr kumimoji="1" sz="1477" b="0" i="0" u="none" strike="noStrike" kern="1200" cap="none" spc="-3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meteorological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and</a:t>
            </a:r>
            <a:r>
              <a:rPr kumimoji="1" sz="1477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marine conditions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in</a:t>
            </a:r>
            <a:r>
              <a:rPr kumimoji="1" sz="1477" b="0" i="0" u="none" strike="noStrike" kern="1200" cap="none" spc="-9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Asia;</a:t>
            </a:r>
          </a:p>
          <a:p>
            <a:pPr marL="588513" marR="4689" lvl="1" indent="-335288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rabicParenBoth"/>
              <a:tabLst>
                <a:tab pos="536930" algn="l"/>
              </a:tabLst>
              <a:defRPr/>
            </a:pP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Integrally</a:t>
            </a:r>
            <a:r>
              <a:rPr kumimoji="1" sz="1477" b="1" i="0" u="sng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design</a:t>
            </a:r>
            <a:r>
              <a:rPr kumimoji="1" sz="1477" b="1" i="0" u="sng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an</a:t>
            </a:r>
            <a:r>
              <a:rPr kumimoji="1" sz="1477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entire</a:t>
            </a:r>
            <a:r>
              <a:rPr kumimoji="1" sz="1477" b="1" i="0" u="sng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system</a:t>
            </a:r>
            <a:r>
              <a:rPr kumimoji="1" sz="1477" b="1" i="0" u="sng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that</a:t>
            </a:r>
            <a:r>
              <a:rPr kumimoji="1" sz="1477" b="1" i="0" u="sng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combines</a:t>
            </a:r>
            <a:r>
              <a:rPr kumimoji="1" sz="1477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wind</a:t>
            </a:r>
            <a:r>
              <a:rPr kumimoji="1" sz="1477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turbines,</a:t>
            </a:r>
            <a:r>
              <a:rPr kumimoji="1" sz="1477" b="1" i="0" u="sng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floating</a:t>
            </a:r>
            <a:r>
              <a:rPr kumimoji="1" sz="1477" b="1" i="0" u="sng" strike="noStrike" kern="1200" cap="none" spc="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structures,</a:t>
            </a:r>
            <a:r>
              <a:rPr kumimoji="1" sz="1477" b="1" i="0" u="sng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cables</a:t>
            </a:r>
            <a:r>
              <a:rPr kumimoji="1" sz="1477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etc. </a:t>
            </a:r>
            <a:r>
              <a:rPr kumimoji="1" sz="1477" b="1" i="0" u="none" strike="noStrike" kern="1200" cap="none" spc="-3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involving</a:t>
            </a:r>
            <a:r>
              <a:rPr kumimoji="1" sz="1477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from</a:t>
            </a:r>
            <a:r>
              <a:rPr kumimoji="1" sz="1477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users</a:t>
            </a:r>
            <a:r>
              <a:rPr kumimoji="1" sz="1477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(power</a:t>
            </a:r>
            <a:r>
              <a:rPr kumimoji="1" sz="1477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generation</a:t>
            </a:r>
            <a:r>
              <a:rPr kumimoji="1" sz="1477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businesses)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with</a:t>
            </a:r>
            <a:r>
              <a:rPr kumimoji="1" sz="1477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</a:t>
            </a:r>
            <a:r>
              <a:rPr kumimoji="1" sz="1477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view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to</a:t>
            </a:r>
            <a:r>
              <a:rPr kumimoji="1" sz="1477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achieving</a:t>
            </a:r>
            <a:r>
              <a:rPr kumimoji="1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internationally </a:t>
            </a:r>
            <a:r>
              <a:rPr kumimoji="1" sz="147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competitive</a:t>
            </a:r>
            <a:r>
              <a:rPr kumimoji="1" sz="1477" b="1" i="0" u="sng" strike="noStrike" kern="1200" cap="none" spc="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cost</a:t>
            </a:r>
            <a:r>
              <a:rPr kumimoji="1" sz="1477" b="1" i="0" u="sng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levels</a:t>
            </a:r>
            <a:r>
              <a:rPr kumimoji="1" sz="1477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,</a:t>
            </a:r>
            <a:r>
              <a:rPr kumimoji="1" sz="1477" b="0" i="0" u="none" strike="noStrike" kern="1200" cap="none" spc="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and</a:t>
            </a:r>
            <a:r>
              <a:rPr kumimoji="1" sz="1477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demonstrate</a:t>
            </a:r>
            <a:r>
              <a:rPr kumimoji="1" sz="1477" b="1" i="0" u="sng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477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them</a:t>
            </a:r>
            <a:r>
              <a:rPr kumimoji="1" sz="1477" b="1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toward</a:t>
            </a:r>
            <a:r>
              <a:rPr kumimoji="1" sz="1477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public</a:t>
            </a:r>
            <a:r>
              <a:rPr kumimoji="1" sz="1477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477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implementation.</a:t>
            </a:r>
            <a:endParaRPr kumimoji="1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2113" y="5456154"/>
            <a:ext cx="3788898" cy="232117"/>
          </a:xfrm>
          <a:custGeom>
            <a:avLst/>
            <a:gdLst/>
            <a:ahLst/>
            <a:cxnLst/>
            <a:rect l="l" t="t" r="r" b="b"/>
            <a:pathLst>
              <a:path w="4104640" h="251460">
                <a:moveTo>
                  <a:pt x="4104132" y="0"/>
                </a:moveTo>
                <a:lnTo>
                  <a:pt x="0" y="0"/>
                </a:lnTo>
                <a:lnTo>
                  <a:pt x="0" y="251459"/>
                </a:lnTo>
                <a:lnTo>
                  <a:pt x="4104132" y="251459"/>
                </a:lnTo>
                <a:lnTo>
                  <a:pt x="4104132" y="0"/>
                </a:lnTo>
                <a:close/>
              </a:path>
            </a:pathLst>
          </a:custGeom>
          <a:solidFill>
            <a:srgbClr val="C7E6E6"/>
          </a:solidFill>
        </p:spPr>
        <p:txBody>
          <a:bodyPr wrap="square" lIns="0" tIns="0" rIns="0" bIns="0" rtlCol="0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5390" y="5473692"/>
            <a:ext cx="1061525" cy="18233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 marR="0" lvl="0" indent="0" algn="l" defTabSz="844083" rtl="0" eaLnBrk="1" fontAlgn="auto" latinLnBrk="0" hangingPunct="1">
              <a:lnSpc>
                <a:spcPct val="100000"/>
              </a:lnSpc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Phase</a:t>
            </a:r>
            <a:r>
              <a:rPr kumimoji="1" sz="1108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2:</a:t>
            </a:r>
            <a:r>
              <a:rPr kumimoji="1" sz="1108" b="0" i="0" u="none" strike="noStrike" kern="1200" cap="none" spc="-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Testing</a:t>
            </a:r>
            <a:endParaRPr kumimoji="1" sz="11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28219" y="5336580"/>
            <a:ext cx="335280" cy="142435"/>
            <a:chOff x="7613904" y="5495544"/>
            <a:chExt cx="363220" cy="154305"/>
          </a:xfrm>
        </p:grpSpPr>
        <p:sp>
          <p:nvSpPr>
            <p:cNvPr id="8" name="object 8"/>
            <p:cNvSpPr/>
            <p:nvPr/>
          </p:nvSpPr>
          <p:spPr>
            <a:xfrm>
              <a:off x="7618476" y="5500116"/>
              <a:ext cx="353695" cy="144780"/>
            </a:xfrm>
            <a:custGeom>
              <a:avLst/>
              <a:gdLst/>
              <a:ahLst/>
              <a:cxnLst/>
              <a:rect l="l" t="t" r="r" b="b"/>
              <a:pathLst>
                <a:path w="353695" h="144779">
                  <a:moveTo>
                    <a:pt x="353568" y="0"/>
                  </a:moveTo>
                  <a:lnTo>
                    <a:pt x="0" y="0"/>
                  </a:lnTo>
                  <a:lnTo>
                    <a:pt x="176783" y="14478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618476" y="5500116"/>
              <a:ext cx="353695" cy="144780"/>
            </a:xfrm>
            <a:custGeom>
              <a:avLst/>
              <a:gdLst/>
              <a:ahLst/>
              <a:cxnLst/>
              <a:rect l="l" t="t" r="r" b="b"/>
              <a:pathLst>
                <a:path w="353695" h="144779">
                  <a:moveTo>
                    <a:pt x="353568" y="0"/>
                  </a:moveTo>
                  <a:lnTo>
                    <a:pt x="176783" y="144780"/>
                  </a:lnTo>
                  <a:lnTo>
                    <a:pt x="0" y="0"/>
                  </a:lnTo>
                  <a:lnTo>
                    <a:pt x="353568" y="0"/>
                  </a:lnTo>
                  <a:close/>
                </a:path>
              </a:pathLst>
            </a:custGeom>
            <a:ln w="9144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03519" y="3558423"/>
            <a:ext cx="3788898" cy="198906"/>
          </a:xfrm>
          <a:prstGeom prst="rect">
            <a:avLst/>
          </a:prstGeom>
          <a:solidFill>
            <a:srgbClr val="C7E6E6"/>
          </a:solidFill>
        </p:spPr>
        <p:txBody>
          <a:bodyPr vert="horz" wrap="square" lIns="0" tIns="28135" rIns="0" bIns="0" rtlCol="0">
            <a:sp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Phase</a:t>
            </a:r>
            <a:r>
              <a:rPr kumimoji="1" sz="1108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1:</a:t>
            </a:r>
            <a:r>
              <a:rPr kumimoji="1" sz="110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Developing</a:t>
            </a:r>
            <a:r>
              <a:rPr kumimoji="1" sz="1108" b="0" i="0" u="none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component</a:t>
            </a:r>
            <a:r>
              <a:rPr kumimoji="1" sz="1108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technology</a:t>
            </a:r>
            <a:endParaRPr kumimoji="1" sz="11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3519" y="3817268"/>
            <a:ext cx="3788898" cy="148448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758" rIns="0" bIns="0" rtlCol="0">
            <a:spAutoFit/>
          </a:bodyPr>
          <a:lstStyle/>
          <a:p>
            <a:pPr marL="33412" marR="0" lvl="0" indent="0" algn="just" defTabSz="844083" rtl="0" eaLnBrk="1" fontAlgn="auto" latinLnBrk="0" hangingPunct="1">
              <a:lnSpc>
                <a:spcPct val="100000"/>
              </a:lnSpc>
              <a:spcBef>
                <a:spcPts val="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Example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challenges:</a:t>
            </a:r>
            <a:endParaRPr kumimoji="1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12544" marR="569170" lvl="0" indent="-79133" algn="just" defTabSz="844083" rtl="0" eaLnBrk="1" fontAlgn="auto" latinLnBrk="0" hangingPunct="1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2544" algn="l"/>
              </a:tabLst>
              <a:defRPr/>
            </a:pP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Reducing</a:t>
            </a:r>
            <a:r>
              <a:rPr kumimoji="1" sz="1015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costs</a:t>
            </a:r>
            <a:r>
              <a:rPr kumimoji="1" sz="1015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by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using</a:t>
            </a:r>
            <a:r>
              <a:rPr kumimoji="1" sz="1015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substitutes</a:t>
            </a:r>
            <a:r>
              <a:rPr kumimoji="1" sz="1015" b="0" i="0" u="none" strike="noStrike" kern="1200" cap="none" spc="-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for</a:t>
            </a:r>
            <a:r>
              <a:rPr kumimoji="1" sz="1015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steel</a:t>
            </a:r>
            <a:r>
              <a:rPr kumimoji="1" sz="1015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materials </a:t>
            </a:r>
            <a:r>
              <a:rPr kumimoji="1" sz="1015" b="0" i="0" u="none" strike="noStrike" kern="1200" cap="none" spc="-2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(concrete</a:t>
            </a:r>
            <a:r>
              <a:rPr kumimoji="1" sz="1015" b="0" i="0" u="none" strike="noStrike" kern="1200" cap="none" spc="-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floats,</a:t>
            </a:r>
            <a:r>
              <a:rPr kumimoji="1" sz="1015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synthetic</a:t>
            </a:r>
            <a:r>
              <a:rPr kumimoji="1" sz="1015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fiber</a:t>
            </a:r>
            <a:r>
              <a:rPr kumimoji="1" sz="1015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mooring)</a:t>
            </a:r>
            <a:endParaRPr kumimoji="1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12544" marR="348770" lvl="0" indent="-79133" algn="just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2544" algn="l"/>
              </a:tabLst>
              <a:defRPr/>
            </a:pP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Wind</a:t>
            </a:r>
            <a:r>
              <a:rPr kumimoji="1" sz="1015" b="0" i="0" u="none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turbines</a:t>
            </a:r>
            <a:r>
              <a:rPr kumimoji="1" sz="1015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that</a:t>
            </a:r>
            <a:r>
              <a:rPr kumimoji="1" sz="1015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are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suitable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for</a:t>
            </a:r>
            <a:r>
              <a:rPr kumimoji="1" sz="1015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</a:t>
            </a:r>
            <a:r>
              <a:rPr kumimoji="1" sz="1015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natural</a:t>
            </a:r>
            <a:r>
              <a:rPr kumimoji="1" sz="1015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conditions</a:t>
            </a:r>
            <a:r>
              <a:rPr kumimoji="1" sz="1015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in </a:t>
            </a:r>
            <a:r>
              <a:rPr kumimoji="1" sz="1015" b="0" i="0" u="none" strike="noStrike" kern="1200" cap="none" spc="-2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Japan and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Asia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(such as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typhoons,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earthquakes,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lightning </a:t>
            </a:r>
            <a:r>
              <a:rPr kumimoji="1" sz="1015" b="0" i="0" u="none" strike="noStrike" kern="1200" cap="none" spc="-2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strikes,</a:t>
            </a:r>
            <a:r>
              <a:rPr kumimoji="1" sz="1015" b="0" i="0" u="none" strike="noStrike" kern="1200" cap="none" spc="-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low 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wind</a:t>
            </a:r>
            <a:r>
              <a:rPr kumimoji="1" sz="1015" b="0" i="0" u="none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speeds)</a:t>
            </a:r>
            <a:endParaRPr kumimoji="1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12544" marR="140094" lvl="0" indent="-79133" algn="just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2544" algn="l"/>
              </a:tabLst>
              <a:defRPr/>
            </a:pP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Improving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durability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of the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cables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that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move along 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with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 </a:t>
            </a:r>
            <a:r>
              <a:rPr kumimoji="1" sz="1015" b="0" i="0" u="none" strike="noStrike" kern="1200" cap="none" spc="-2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floating</a:t>
            </a:r>
            <a:r>
              <a:rPr kumimoji="1" sz="1015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structures</a:t>
            </a:r>
            <a:endParaRPr kumimoji="1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12544" marR="0" lvl="0" indent="-79133" algn="just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2544" algn="l"/>
              </a:tabLst>
              <a:defRPr/>
            </a:pP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Failure</a:t>
            </a:r>
            <a:r>
              <a:rPr kumimoji="1" sz="1015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prediction using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AI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and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big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data</a:t>
            </a:r>
            <a:endParaRPr kumimoji="1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2113" y="5730475"/>
            <a:ext cx="3788898" cy="69942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412" marR="0" lvl="0" indent="0" algn="l" defTabSz="844083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Example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challenges:</a:t>
            </a:r>
            <a:endParaRPr kumimoji="1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11958" marR="177023" lvl="0" indent="-79133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2544" algn="l"/>
              </a:tabLst>
              <a:defRPr/>
            </a:pP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Integrally designing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an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entire system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that combines the 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wind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turbines,</a:t>
            </a:r>
            <a:r>
              <a:rPr kumimoji="1" sz="1015" b="0" i="0" u="none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floating</a:t>
            </a:r>
            <a:r>
              <a:rPr kumimoji="1" sz="1015" b="0" i="0" u="none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structures</a:t>
            </a:r>
            <a:r>
              <a:rPr kumimoji="1" sz="1015" b="0" i="0" u="none" strike="noStrike" kern="1200" cap="none" spc="-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and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cables,</a:t>
            </a:r>
            <a:r>
              <a:rPr kumimoji="1" sz="101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and</a:t>
            </a:r>
            <a:r>
              <a:rPr kumimoji="1" sz="1015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verifying</a:t>
            </a:r>
            <a:r>
              <a:rPr kumimoji="1" sz="1015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</a:t>
            </a:r>
            <a:r>
              <a:rPr kumimoji="1" sz="1015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cost </a:t>
            </a:r>
            <a:r>
              <a:rPr kumimoji="1" sz="1015" b="0" i="0" u="none" strike="noStrike" kern="1200" cap="none" spc="-2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0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reductions</a:t>
            </a:r>
            <a:endParaRPr kumimoji="1" sz="10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6488" y="3558189"/>
            <a:ext cx="1175238" cy="35282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68817" marR="4689" lvl="0" indent="-157679" algn="l" defTabSz="844083" rtl="0" eaLnBrk="1" fontAlgn="auto" latinLnBrk="0" hangingPunct="1">
              <a:lnSpc>
                <a:spcPct val="100000"/>
              </a:lnSpc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108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Floating</a:t>
            </a:r>
            <a:r>
              <a:rPr kumimoji="1" sz="1108" b="1" i="0" u="sng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108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offshore </a:t>
            </a:r>
            <a:r>
              <a:rPr kumimoji="1" sz="1108" b="1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wind</a:t>
            </a:r>
            <a:r>
              <a:rPr kumimoji="1" sz="1108" b="1" i="0" u="sng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108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turbine</a:t>
            </a:r>
            <a:endParaRPr kumimoji="1" sz="11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607" y="6433222"/>
            <a:ext cx="8855588" cy="18233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 marR="0" lvl="0" indent="0" algn="l" defTabSz="844083" rtl="0" eaLnBrk="1" fontAlgn="auto" latinLnBrk="0" hangingPunct="1">
              <a:lnSpc>
                <a:spcPct val="100000"/>
              </a:lnSpc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R&amp;D</a:t>
            </a:r>
            <a:r>
              <a:rPr kumimoji="1" sz="1108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goals:</a:t>
            </a:r>
            <a:r>
              <a:rPr kumimoji="1" sz="1108" b="0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Achieve a</a:t>
            </a:r>
            <a:r>
              <a:rPr kumimoji="1" sz="110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generation</a:t>
            </a:r>
            <a:r>
              <a:rPr kumimoji="1" sz="1108" b="0" i="0" u="none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cost</a:t>
            </a:r>
            <a:r>
              <a:rPr kumimoji="1" sz="1108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of</a:t>
            </a:r>
            <a:r>
              <a:rPr kumimoji="1" sz="110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8</a:t>
            </a:r>
            <a:r>
              <a:rPr kumimoji="1" sz="1108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to</a:t>
            </a:r>
            <a:r>
              <a:rPr kumimoji="1" sz="110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9</a:t>
            </a:r>
            <a:r>
              <a:rPr kumimoji="1" sz="110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yen/kWh</a:t>
            </a:r>
            <a:r>
              <a:rPr kumimoji="1" sz="1108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with</a:t>
            </a:r>
            <a:r>
              <a:rPr kumimoji="1" sz="1108" b="0" i="0" u="none" strike="noStrike" kern="1200" cap="none" spc="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seafloor-mounted</a:t>
            </a:r>
            <a:r>
              <a:rPr kumimoji="1" sz="1108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turbines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under</a:t>
            </a:r>
            <a:r>
              <a:rPr kumimoji="1" sz="1108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certain conditions</a:t>
            </a:r>
            <a:r>
              <a:rPr kumimoji="1" sz="1108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(wind</a:t>
            </a:r>
            <a:r>
              <a:rPr kumimoji="1" sz="1108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conditions)</a:t>
            </a:r>
            <a:r>
              <a:rPr kumimoji="1" sz="1108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by</a:t>
            </a:r>
            <a:r>
              <a:rPr kumimoji="1" sz="110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2030</a:t>
            </a:r>
            <a:endParaRPr kumimoji="1" sz="11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4130470"/>
            <a:ext cx="3346703" cy="203028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1110" y="3939656"/>
            <a:ext cx="1526344" cy="239854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208180" y="6125589"/>
            <a:ext cx="2031609" cy="1253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 marR="0" lvl="0" indent="0" algn="l" defTabSz="844083" rtl="0" eaLnBrk="1" fontAlgn="auto" latinLnBrk="0" hangingPunct="1">
              <a:lnSpc>
                <a:spcPct val="100000"/>
              </a:lnSpc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73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Source:</a:t>
            </a:r>
            <a:r>
              <a:rPr kumimoji="1" sz="73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7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IRENA</a:t>
            </a:r>
            <a:r>
              <a:rPr kumimoji="1" sz="73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7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"Future</a:t>
            </a:r>
            <a:r>
              <a:rPr kumimoji="1" sz="73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73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of</a:t>
            </a:r>
            <a:r>
              <a:rPr kumimoji="1" sz="73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7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Wind"</a:t>
            </a:r>
            <a:r>
              <a:rPr kumimoji="1" sz="738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73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(October</a:t>
            </a:r>
            <a:r>
              <a:rPr kumimoji="1" sz="738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73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2019)</a:t>
            </a:r>
            <a:endParaRPr kumimoji="1" sz="73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051" y="3596523"/>
            <a:ext cx="2049780" cy="52332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 marR="4689" lvl="0" indent="0" algn="ctr" defTabSz="844083" rtl="0" eaLnBrk="1" fontAlgn="auto" latinLnBrk="0" hangingPunct="1">
              <a:lnSpc>
                <a:spcPct val="100000"/>
              </a:lnSpc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108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Forecast for </a:t>
            </a:r>
            <a:r>
              <a:rPr kumimoji="1" sz="1108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the </a:t>
            </a:r>
            <a:r>
              <a:rPr kumimoji="1" sz="1108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offshore </a:t>
            </a:r>
            <a:r>
              <a:rPr kumimoji="1" sz="1108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wind </a:t>
            </a:r>
            <a:r>
              <a:rPr kumimoji="1" sz="1108" b="1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turbine</a:t>
            </a:r>
            <a:r>
              <a:rPr kumimoji="1" sz="1108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 </a:t>
            </a:r>
            <a:r>
              <a:rPr kumimoji="1" sz="1108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  <a:cs typeface="Arial"/>
              </a:rPr>
              <a:t>market</a:t>
            </a:r>
            <a:endParaRPr kumimoji="1" sz="11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108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(Unit:</a:t>
            </a:r>
            <a:r>
              <a:rPr kumimoji="1" sz="1108" b="0" i="0" u="none" strike="noStrike" kern="1200" cap="none" spc="-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1" sz="1108" b="0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GW)</a:t>
            </a:r>
            <a:endParaRPr kumimoji="1" sz="11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C820B-B6F6-4CE4-B3D9-6347833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90" y="9310"/>
            <a:ext cx="9061206" cy="1574485"/>
          </a:xfrm>
        </p:spPr>
        <p:txBody>
          <a:bodyPr/>
          <a:lstStyle/>
          <a:p>
            <a:r>
              <a:rPr kumimoji="1" lang="en-US" altLang="ja-JP" sz="2800" b="1" dirty="0">
                <a:latin typeface="Arial" panose="020B0604020202020204" pitchFamily="34" charset="0"/>
              </a:rPr>
              <a:t>The meeting of Council for </a:t>
            </a:r>
            <a:r>
              <a:rPr lang="en-US" altLang="ja-JP" sz="2800" b="1" dirty="0">
                <a:solidFill>
                  <a:srgbClr val="FFC000"/>
                </a:solidFill>
                <a:latin typeface="Arial" panose="020B0604020202020204" pitchFamily="34" charset="0"/>
              </a:rPr>
              <a:t>Public</a:t>
            </a:r>
            <a:r>
              <a:rPr kumimoji="1" lang="en-US" altLang="ja-JP" sz="2800" b="1" dirty="0">
                <a:solidFill>
                  <a:srgbClr val="FFC000"/>
                </a:solidFill>
                <a:latin typeface="Arial" panose="020B0604020202020204" pitchFamily="34" charset="0"/>
              </a:rPr>
              <a:t>-Private</a:t>
            </a:r>
            <a:r>
              <a:rPr kumimoji="1" lang="en-US" altLang="ja-JP" sz="2800" b="1" dirty="0">
                <a:latin typeface="Arial" panose="020B0604020202020204" pitchFamily="34" charset="0"/>
              </a:rPr>
              <a:t> Dialogue for Offshore </a:t>
            </a:r>
            <a:r>
              <a:rPr lang="en-US" altLang="ja-JP" sz="2800" b="1" dirty="0">
                <a:latin typeface="Arial" panose="020B0604020202020204" pitchFamily="34" charset="0"/>
              </a:rPr>
              <a:t>W</a:t>
            </a:r>
            <a:r>
              <a:rPr kumimoji="1" lang="en-US" altLang="ja-JP" sz="2800" b="1" dirty="0">
                <a:latin typeface="Arial" panose="020B0604020202020204" pitchFamily="34" charset="0"/>
              </a:rPr>
              <a:t>ind (</a:t>
            </a:r>
            <a:r>
              <a:rPr kumimoji="1" lang="en-US" altLang="ja-JP" sz="2800" b="1" dirty="0" err="1">
                <a:latin typeface="Arial" panose="020B0604020202020204" pitchFamily="34" charset="0"/>
              </a:rPr>
              <a:t>Jul.&amp;Dec</a:t>
            </a:r>
            <a:r>
              <a:rPr kumimoji="1" lang="en-US" altLang="ja-JP" sz="2800" b="1" dirty="0">
                <a:latin typeface="Arial" panose="020B0604020202020204" pitchFamily="34" charset="0"/>
              </a:rPr>
              <a:t>. 2020, Tokyo)</a:t>
            </a:r>
            <a:br>
              <a:rPr kumimoji="1" lang="en-US" altLang="ja-JP" sz="2800" dirty="0"/>
            </a:br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Mtg.:</a:t>
            </a:r>
            <a:r>
              <a:rPr kumimoji="1" lang="ja-JP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http://jwpa.jp/page_298_englishsite/jwpa/detail_e.html</a:t>
            </a:r>
            <a:b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6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Mtg.:</a:t>
            </a:r>
            <a:r>
              <a:rPr kumimoji="1" lang="ja-JP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http://jwpa.jp/page_301_englishsite/jwpa/detail_e.html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7123D2-4585-469A-9E62-97B33C41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090" y="1493785"/>
            <a:ext cx="9276610" cy="54124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rganized by METI &amp; MLIT.</a:t>
            </a:r>
            <a:r>
              <a:rPr kumimoji="1" lang="ja-JP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of Japanese big companies also attended</a:t>
            </a:r>
            <a:endParaRPr lang="en-US" altLang="ja-JP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METI : Ministry of Economy, Trade and Industry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          MLIT : Ministry of Land, Infrastructure, Transport and Tourism</a:t>
            </a:r>
          </a:p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of 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energy</a:t>
            </a:r>
            <a:r>
              <a:rPr lang="ja-JP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 is</a:t>
            </a:r>
            <a:r>
              <a:rPr lang="ja-JP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scooped</a:t>
            </a:r>
            <a:r>
              <a:rPr lang="ja-JP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 to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Deal</a:t>
            </a: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Ministers of MLIT and METI</a:t>
            </a:r>
            <a:endParaRPr kumimoji="1" lang="en-US" altLang="ja-JP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 UK and Poland.</a:t>
            </a:r>
            <a:endParaRPr lang="en-US" altLang="ja-JP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altLang="ja-JP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: on 17 July 2020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2</a:t>
            </a:r>
            <a:r>
              <a:rPr lang="en-US" altLang="ja-JP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: on 15 Dec. 2020</a:t>
            </a:r>
          </a:p>
          <a:p>
            <a:pPr>
              <a:spcBef>
                <a:spcPts val="600"/>
              </a:spcBef>
            </a:pPr>
            <a:r>
              <a:rPr lang="en-US" altLang="ja-JP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“Offshore Wind Power Industrial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(1st)” 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adopted at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en-US" altLang="ja-JP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F1084F-9665-461F-B1B0-A1665A08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3515" y="6388560"/>
            <a:ext cx="2133600" cy="280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C92D2E-5C10-4A80-A08A-EAD6D9C0B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185" y="3806710"/>
            <a:ext cx="26098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6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B094A1-EB4F-426A-AFA9-61FFD8704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998730"/>
            <a:ext cx="8767085" cy="5409270"/>
          </a:xfrm>
        </p:spPr>
        <p:txBody>
          <a:bodyPr rtlCol="0"/>
          <a:lstStyle/>
          <a:p>
            <a:pPr marL="0" indent="0" rtl="0">
              <a:buNone/>
            </a:pPr>
            <a:endParaRPr kumimoji="1"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kumimoji="1"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kumimoji="1" lang="ja-JP" altLang="en-US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82D750-60B6-4BA1-87CA-F9E4CCCC2E77}"/>
              </a:ext>
            </a:extLst>
          </p:cNvPr>
          <p:cNvSpPr txBox="1"/>
          <p:nvPr/>
        </p:nvSpPr>
        <p:spPr>
          <a:xfrm>
            <a:off x="170400" y="5429931"/>
            <a:ext cx="321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Source:	Chart II-1, page 5 of “Expectations toward wind power generation from the perspective of industrial promotion—Restoration of the Tohoku area and observations for a review of the energy policies” (Mizuho Industry Focus Vol.99, July 20, 2011)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445D5143-226A-4927-97D8-0824FD35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4" y="8620"/>
            <a:ext cx="9095255" cy="836613"/>
          </a:xfrm>
        </p:spPr>
        <p:txBody>
          <a:bodyPr rtlCol="0"/>
          <a:lstStyle/>
          <a:p>
            <a:pPr rtl="0"/>
            <a:r>
              <a:rPr lang="en-US" sz="26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Current Status of Wind Power-related Industries </a:t>
            </a:r>
            <a:br>
              <a:rPr lang="en-US" sz="26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Japan</a:t>
            </a:r>
            <a:endParaRPr kumimoji="1" lang="ja-JP" altLang="en-US" sz="20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29093693-8792-472D-BF5E-98443C2A7E47}"/>
              </a:ext>
            </a:extLst>
          </p:cNvPr>
          <p:cNvSpPr txBox="1">
            <a:spLocks/>
          </p:cNvSpPr>
          <p:nvPr/>
        </p:nvSpPr>
        <p:spPr bwMode="auto">
          <a:xfrm>
            <a:off x="7010400" y="0"/>
            <a:ext cx="2133600" cy="2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5C248-A16D-4778-9969-0A65A30884AD}" type="slidenum">
              <a:rPr kumimoji="1" lang="ja-JP" altLang="ja-JP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08B87B-9D33-4518-9F37-20C4DB917DCB}"/>
              </a:ext>
            </a:extLst>
          </p:cNvPr>
          <p:cNvSpPr txBox="1"/>
          <p:nvPr/>
        </p:nvSpPr>
        <p:spPr>
          <a:xfrm>
            <a:off x="100059" y="1034705"/>
            <a:ext cx="88698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Although manufacturing bases exist for generators, gearboxes, bearings, etc., appropriate investment is required for offshore wind power.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Japan has the potential for industrial formation thanks to its potential technological capabilities and foundation for manufacturing.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eiryo UI" panose="020B0604030504040204" pitchFamily="50" charset="-128"/>
              <a:buChar char="⇒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 medium- to long-term introduction target should help promote capital investment in related industries resulting from expectations toward the market formation.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5B3EA8-CC48-49C6-B5FA-ECF7390AE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" y="2336078"/>
            <a:ext cx="3527519" cy="276986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97158E-B072-4BA2-B7AC-F4160A8945E7}"/>
              </a:ext>
            </a:extLst>
          </p:cNvPr>
          <p:cNvSpPr/>
          <p:nvPr/>
        </p:nvSpPr>
        <p:spPr>
          <a:xfrm>
            <a:off x="22242" y="2997383"/>
            <a:ext cx="816910" cy="431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811AFE4-BC1D-43D3-8FBA-C4C209D8CEDC}"/>
              </a:ext>
            </a:extLst>
          </p:cNvPr>
          <p:cNvSpPr/>
          <p:nvPr/>
        </p:nvSpPr>
        <p:spPr>
          <a:xfrm flipH="1" flipV="1">
            <a:off x="3485320" y="4232054"/>
            <a:ext cx="118300" cy="37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3C69CE-C108-45E5-9BA1-E51D3D2ADB04}"/>
              </a:ext>
            </a:extLst>
          </p:cNvPr>
          <p:cNvSpPr txBox="1"/>
          <p:nvPr/>
        </p:nvSpPr>
        <p:spPr>
          <a:xfrm>
            <a:off x="3603620" y="6115813"/>
            <a:ext cx="5444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Distribution of domestic wind power-related industries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245BB0-35A6-4ADF-A6CD-C2ACB6C66BAE}"/>
              </a:ext>
            </a:extLst>
          </p:cNvPr>
          <p:cNvSpPr txBox="1"/>
          <p:nvPr/>
        </p:nvSpPr>
        <p:spPr>
          <a:xfrm>
            <a:off x="170400" y="5136293"/>
            <a:ext cx="3314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Examples of wind power supply chain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582629B-36F5-4F45-8C1D-8CE7066B8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53" y="2068182"/>
            <a:ext cx="5554101" cy="423111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A40336-B8C5-48E0-9555-2CE888F08FB3}"/>
              </a:ext>
            </a:extLst>
          </p:cNvPr>
          <p:cNvSpPr txBox="1"/>
          <p:nvPr/>
        </p:nvSpPr>
        <p:spPr>
          <a:xfrm>
            <a:off x="3697357" y="6408326"/>
            <a:ext cx="527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Source:	“JWEA's views and directions regarding the domestic wind industry (industrial aspects)”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Quoted from the presentation of Takashi Matsunobu at the Japan Wind Energy Association, </a:t>
            </a:r>
            <a:b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 41st Symposium on Wind Power Energy Utilization, December 4, 2019)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146050" y="2268978"/>
            <a:ext cx="8926830" cy="3789680"/>
            <a:chOff x="228" y="3516"/>
            <a:chExt cx="14058" cy="5968"/>
          </a:xfrm>
          <a:noFill/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1680" y="4612"/>
              <a:ext cx="810" cy="2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Nacelle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2630" y="4612"/>
              <a:ext cx="1183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RotorTower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93" y="5704"/>
              <a:ext cx="767" cy="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Gearbox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173" y="5704"/>
              <a:ext cx="827" cy="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Main shaft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2062" y="5704"/>
              <a:ext cx="810" cy="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Generator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907" y="5704"/>
              <a:ext cx="718" cy="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Yaw bearing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0514" y="9225"/>
              <a:ext cx="3012" cy="2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Kuwana Works, NTN (Bearing)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723" y="5704"/>
              <a:ext cx="608" cy="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Rotor hub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905" y="6199"/>
              <a:ext cx="3063" cy="2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Hakui Plant, Nippon Roballo (Bearing)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4491" y="5704"/>
              <a:ext cx="680" cy="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Rotor bearing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6271" y="6677"/>
              <a:ext cx="2743" cy="2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Gifu Plant, Nabtesco (Equipment)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228" y="6869"/>
              <a:ext cx="916" cy="4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Planetary gears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5651" y="7183"/>
              <a:ext cx="1877" cy="2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OCC submarine system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936" y="6893"/>
              <a:ext cx="646" cy="4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Bearing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6782" y="6920"/>
              <a:ext cx="2001" cy="2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Ishibashi Manufacturing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5083" y="7276"/>
              <a:ext cx="48" cy="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05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 </a:t>
              </a:r>
              <a:endParaRPr kumimoji="1" lang="ja-JP" alt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7702" y="7113"/>
              <a:ext cx="1009" cy="2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(Equipment)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622" y="7601"/>
              <a:ext cx="2114" cy="1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79500" algn="l"/>
                </a:tabLst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Special steel	FRP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5680" y="7562"/>
              <a:ext cx="1282" cy="2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Nippon Roballo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6398" y="3516"/>
              <a:ext cx="825" cy="2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Tower</a:t>
              </a:r>
              <a:endParaRPr kumimoji="1" lang="ja-JP" altLang="en-US" sz="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5719" y="8054"/>
              <a:ext cx="1282" cy="3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Kyushu Plant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6398" y="3837"/>
              <a:ext cx="1154" cy="2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itchFamily="49" charset="-128"/>
                  <a:cs typeface="Arial" panose="020B0604020202020204" pitchFamily="34" charset="0"/>
                </a:rPr>
                <a:t>Nacelle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6398" y="4193"/>
              <a:ext cx="902" cy="2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Blade</a:t>
              </a:r>
              <a:endParaRPr kumimoji="1" lang="ja-JP" altLang="en-US" sz="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5748" y="8526"/>
              <a:ext cx="1599" cy="3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Nagasaki Works, Mitsubishi Electric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6398" y="4506"/>
              <a:ext cx="633" cy="2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Generator</a:t>
              </a:r>
              <a:endParaRPr kumimoji="1" lang="ja-JP" altLang="en-US" sz="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6398" y="4822"/>
              <a:ext cx="1543" cy="2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Bearings and equipment</a:t>
              </a:r>
              <a:endParaRPr kumimoji="1" lang="ja-JP" altLang="en-US" sz="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5746" y="8860"/>
              <a:ext cx="1022" cy="2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(Generator)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6398" y="5140"/>
              <a:ext cx="1474" cy="2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Electrical components</a:t>
              </a:r>
              <a:endParaRPr kumimoji="1" lang="ja-JP" altLang="en-US" sz="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6398" y="5460"/>
              <a:ext cx="686" cy="2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Gearbox</a:t>
              </a:r>
              <a:endParaRPr kumimoji="1" lang="ja-JP" altLang="en-US" sz="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8618" y="8582"/>
              <a:ext cx="1152" cy="2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Komaihaltec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6398" y="5776"/>
              <a:ext cx="1027" cy="2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Submarine cable</a:t>
              </a:r>
              <a:endParaRPr kumimoji="1" lang="ja-JP" altLang="en-US" sz="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8655" y="4403"/>
              <a:ext cx="2940" cy="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Nakajo Plant, Hitachi Industrial Equipment Systems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8613" y="8765"/>
              <a:ext cx="1205" cy="2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(Nacelle)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11196" y="5104"/>
              <a:ext cx="2088" cy="3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Kitashiba Electric (Electrical components)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6714" y="9234"/>
              <a:ext cx="3484" cy="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Kobe Works, Mitsubishi Electric (Generator)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7" name="Text Box 24"/>
            <p:cNvSpPr txBox="1">
              <a:spLocks noChangeArrowheads="1"/>
            </p:cNvSpPr>
            <p:nvPr/>
          </p:nvSpPr>
          <p:spPr bwMode="auto">
            <a:xfrm>
              <a:off x="11568" y="5764"/>
              <a:ext cx="2366" cy="3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Aikawa Engineering (Tower)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11233" y="6704"/>
              <a:ext cx="2151" cy="2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Hitachi Works, Hitachi Ltd.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1189" y="7240"/>
              <a:ext cx="2515" cy="3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(Nacelle, generator)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Omika Works, Hitachi Ltd.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11296" y="8211"/>
              <a:ext cx="2801" cy="2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Fujisawa Plant, NSK (Bearing)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11229" y="8631"/>
              <a:ext cx="2136" cy="3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GH Craft (Blade)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11023" y="8972"/>
              <a:ext cx="2035" cy="2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NTN Mie Corp. (Bearing)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3" name="Text Box 26"/>
            <p:cNvSpPr txBox="1">
              <a:spLocks noChangeArrowheads="1"/>
            </p:cNvSpPr>
            <p:nvPr/>
          </p:nvSpPr>
          <p:spPr bwMode="auto">
            <a:xfrm>
              <a:off x="11229" y="7661"/>
              <a:ext cx="3057" cy="5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(Electrical components)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Ohta Sales Office, Meiden Engineering (Generator)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4" name="Text Box 41"/>
            <p:cNvSpPr txBox="1">
              <a:spLocks noChangeArrowheads="1"/>
            </p:cNvSpPr>
            <p:nvPr/>
          </p:nvSpPr>
          <p:spPr bwMode="auto">
            <a:xfrm>
              <a:off x="9225" y="8294"/>
              <a:ext cx="784" cy="3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(Bearing)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1189" y="6881"/>
              <a:ext cx="791" cy="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Spur gear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4515" y="6887"/>
              <a:ext cx="684" cy="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Slewing ring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7" name="Text Box 11"/>
            <p:cNvSpPr txBox="1">
              <a:spLocks noChangeArrowheads="1"/>
            </p:cNvSpPr>
            <p:nvPr/>
          </p:nvSpPr>
          <p:spPr bwMode="auto">
            <a:xfrm>
              <a:off x="2136" y="6877"/>
              <a:ext cx="684" cy="4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Casing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3715" y="6903"/>
              <a:ext cx="727" cy="4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ctr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Top board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3131" y="7594"/>
              <a:ext cx="1188" cy="1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Carbon fiber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8655" y="4759"/>
              <a:ext cx="2374" cy="3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rtlCol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8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ゴシック" pitchFamily="49" charset="-128"/>
                  <a:cs typeface="Arial" panose="020B0604020202020204" pitchFamily="34" charset="0"/>
                </a:rPr>
                <a:t>(Electrical components)</a:t>
              </a:r>
              <a:endParaRPr kumimoji="1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ゴシック" pitchFamily="49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68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9AD15-666A-4230-8108-DBDA7E2B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93"/>
            <a:ext cx="9144000" cy="836613"/>
          </a:xfrm>
        </p:spPr>
        <p:txBody>
          <a:bodyPr/>
          <a:lstStyle/>
          <a:p>
            <a:r>
              <a:rPr kumimoji="1" lang="en-US" altLang="ja-JP" dirty="0"/>
              <a:t>Toshiba is to start </a:t>
            </a:r>
            <a:r>
              <a:rPr kumimoji="1" lang="en-US" altLang="ja-JP" dirty="0" err="1"/>
              <a:t>Haliade</a:t>
            </a:r>
            <a:r>
              <a:rPr kumimoji="1" lang="en-US" altLang="ja-JP" dirty="0"/>
              <a:t> X nacelle assembly in Yokohama factory.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5F9B1D-CADA-45F8-8AA5-506CEBA6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672C68-10C4-4E91-A362-8DDEBC36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0" y="992912"/>
            <a:ext cx="8609203" cy="58122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EE4C068-004B-41AE-A989-5A92359E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45" y="4815490"/>
            <a:ext cx="3158783" cy="19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8B5955-BFBC-46D1-9E53-B854B8B0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" y="61991"/>
            <a:ext cx="8982490" cy="584775"/>
          </a:xfrm>
        </p:spPr>
        <p:txBody>
          <a:bodyPr/>
          <a:lstStyle/>
          <a:p>
            <a:pPr algn="ctr"/>
            <a:r>
              <a:rPr lang="en-US" altLang="ja-JP" sz="3200" i="0" dirty="0">
                <a:solidFill>
                  <a:srgbClr val="008000"/>
                </a:solidFill>
              </a:rPr>
              <a:t>Japanese news article for JFE &amp; </a:t>
            </a:r>
            <a:r>
              <a:rPr lang="en-US" altLang="ja-JP" sz="3200" i="0" dirty="0" err="1">
                <a:solidFill>
                  <a:srgbClr val="008000"/>
                </a:solidFill>
              </a:rPr>
              <a:t>Hitz</a:t>
            </a:r>
            <a:endParaRPr kumimoji="1" lang="ja-JP" altLang="en-US" sz="3200" i="0" dirty="0">
              <a:solidFill>
                <a:srgbClr val="008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A478A5-1DDD-4ADF-A33C-F5358A9FC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5" y="953725"/>
            <a:ext cx="5175575" cy="31090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B9CC8BE-192C-4CE3-8F7C-7DA1DC1F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20" y="3969060"/>
            <a:ext cx="5991225" cy="27146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80C18D-A88F-45BF-A88D-86397C1369E3}"/>
              </a:ext>
            </a:extLst>
          </p:cNvPr>
          <p:cNvSpPr txBox="1"/>
          <p:nvPr/>
        </p:nvSpPr>
        <p:spPr>
          <a:xfrm>
            <a:off x="5163250" y="886454"/>
            <a:ext cx="388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JFE Steel invests 40 bil</a:t>
            </a:r>
            <a:r>
              <a:rPr lang="en-US" altLang="ja-JP" dirty="0"/>
              <a:t>lion</a:t>
            </a:r>
            <a:r>
              <a:rPr kumimoji="1" lang="en-US" altLang="ja-JP" dirty="0"/>
              <a:t> JPY</a:t>
            </a:r>
          </a:p>
          <a:p>
            <a:r>
              <a:rPr lang="en-US" altLang="ja-JP" dirty="0"/>
              <a:t>(295 million </a:t>
            </a:r>
            <a:r>
              <a:rPr lang="ja-JP" altLang="en-US" dirty="0"/>
              <a:t>€</a:t>
            </a:r>
            <a:r>
              <a:rPr lang="en-US" altLang="ja-JP" dirty="0"/>
              <a:t>) .</a:t>
            </a:r>
            <a:endParaRPr kumimoji="1" lang="en-US" altLang="ja-JP" dirty="0"/>
          </a:p>
          <a:p>
            <a:r>
              <a:rPr lang="en-US" altLang="ja-JP" dirty="0"/>
              <a:t>To </a:t>
            </a:r>
            <a:r>
              <a:rPr kumimoji="1" lang="en-US" altLang="ja-JP" dirty="0"/>
              <a:t>open Monopile foundation factory at Kurashiki in Okayama Pref. and</a:t>
            </a:r>
          </a:p>
          <a:p>
            <a:r>
              <a:rPr lang="en-US" altLang="ja-JP" dirty="0"/>
              <a:t>To open Transition Piece factory</a:t>
            </a:r>
          </a:p>
          <a:p>
            <a:r>
              <a:rPr lang="en-US" altLang="ja-JP" dirty="0"/>
              <a:t>a</a:t>
            </a:r>
            <a:r>
              <a:rPr kumimoji="1" lang="en-US" altLang="ja-JP" dirty="0"/>
              <a:t>t </a:t>
            </a:r>
            <a:r>
              <a:rPr kumimoji="1" lang="en-US" altLang="ja-JP" dirty="0" err="1"/>
              <a:t>Tsu</a:t>
            </a:r>
            <a:r>
              <a:rPr lang="en-US" altLang="ja-JP" dirty="0"/>
              <a:t> in Mie Pref..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2BECD6-9363-4979-8311-E28791163946}"/>
              </a:ext>
            </a:extLst>
          </p:cNvPr>
          <p:cNvSpPr txBox="1"/>
          <p:nvPr/>
        </p:nvSpPr>
        <p:spPr>
          <a:xfrm>
            <a:off x="5742130" y="3507395"/>
            <a:ext cx="353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Hitz</a:t>
            </a:r>
            <a:r>
              <a:rPr kumimoji="1" lang="en-US" altLang="ja-JP" dirty="0"/>
              <a:t> increases semi-sub type </a:t>
            </a:r>
          </a:p>
          <a:p>
            <a:r>
              <a:rPr kumimoji="1" lang="en-US" altLang="ja-JP" dirty="0"/>
              <a:t>Floater production ability from</a:t>
            </a:r>
          </a:p>
          <a:p>
            <a:r>
              <a:rPr lang="en-US" altLang="ja-JP" dirty="0"/>
              <a:t>4 units to 50 units per year.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037723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CDF532-2B9E-4F29-B6F2-B50A789E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10" y="131249"/>
            <a:ext cx="8660129" cy="1317531"/>
          </a:xfrm>
        </p:spPr>
        <p:txBody>
          <a:bodyPr/>
          <a:lstStyle/>
          <a:p>
            <a:r>
              <a:rPr kumimoji="1" lang="en-US" altLang="ja-JP" sz="2400" dirty="0"/>
              <a:t>As for “Raising up Domestic Supply Chain”, Vestas announced </a:t>
            </a:r>
            <a:br>
              <a:rPr kumimoji="1" lang="en-US" altLang="ja-JP" sz="2400" dirty="0"/>
            </a:br>
            <a:r>
              <a:rPr kumimoji="1" lang="en-US" altLang="ja-JP" sz="2400" dirty="0"/>
              <a:t>to get subsidy from Japanese METI on 2 Aug, 2021. </a:t>
            </a:r>
            <a:br>
              <a:rPr kumimoji="1" lang="en-US" altLang="ja-JP" sz="2400" dirty="0">
                <a:solidFill>
                  <a:schemeClr val="accent2"/>
                </a:solidFill>
              </a:rPr>
            </a:br>
            <a:br>
              <a:rPr kumimoji="1" lang="en-US" altLang="ja-JP" sz="2400" dirty="0">
                <a:solidFill>
                  <a:schemeClr val="accent2"/>
                </a:solidFill>
              </a:rPr>
            </a:br>
            <a:r>
              <a:rPr kumimoji="1" lang="en-US" altLang="ja-JP" sz="1600" b="1" dirty="0">
                <a:solidFill>
                  <a:schemeClr val="accent2"/>
                </a:solidFill>
                <a:hlinkClick r:id="rId2"/>
              </a:rPr>
              <a:t>https://kyodonewsprwire.jp/release/20210802844</a:t>
            </a:r>
            <a:r>
              <a:rPr kumimoji="1" lang="en-US" altLang="ja-JP" sz="1600" b="1" dirty="0">
                <a:solidFill>
                  <a:schemeClr val="accent2"/>
                </a:solidFill>
              </a:rPr>
              <a:t> </a:t>
            </a:r>
            <a:endParaRPr kumimoji="1" lang="ja-JP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756304-38BB-4304-BBAB-B5A41DBF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C9C6195-75BA-4860-9189-5B167D8A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" y="1808820"/>
            <a:ext cx="9058425" cy="421263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9DABF6-8AFC-4A75-B4EF-D181ACD1277E}"/>
              </a:ext>
            </a:extLst>
          </p:cNvPr>
          <p:cNvSpPr txBox="1"/>
          <p:nvPr/>
        </p:nvSpPr>
        <p:spPr>
          <a:xfrm>
            <a:off x="4856270" y="1584162"/>
            <a:ext cx="413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Vestas may </a:t>
            </a:r>
            <a:r>
              <a:rPr kumimoji="1" lang="en-US" altLang="ja-JP" dirty="0"/>
              <a:t>open factory in Japan</a:t>
            </a:r>
          </a:p>
          <a:p>
            <a:r>
              <a:rPr kumimoji="1" lang="en-US" altLang="ja-JP" dirty="0"/>
              <a:t>(may be in Nagasaki).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3884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FBF013-16B8-4152-8ABA-E72239B5CE79}"/>
              </a:ext>
            </a:extLst>
          </p:cNvPr>
          <p:cNvSpPr txBox="1"/>
          <p:nvPr/>
        </p:nvSpPr>
        <p:spPr>
          <a:xfrm>
            <a:off x="566555" y="143635"/>
            <a:ext cx="840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</a:rPr>
              <a:t>Why you need Japanese partners ?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8294F9-256E-4C48-9948-E248158D5C24}"/>
              </a:ext>
            </a:extLst>
          </p:cNvPr>
          <p:cNvSpPr txBox="1"/>
          <p:nvPr/>
        </p:nvSpPr>
        <p:spPr>
          <a:xfrm>
            <a:off x="116505" y="998730"/>
            <a:ext cx="900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800" u="sng" dirty="0">
                <a:solidFill>
                  <a:srgbClr val="00B050"/>
                </a:solidFill>
              </a:rPr>
              <a:t>Japanese market is “unique”.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General</a:t>
            </a:r>
          </a:p>
          <a:p>
            <a:pPr>
              <a:spcBef>
                <a:spcPts val="0"/>
              </a:spcBef>
            </a:pPr>
            <a:r>
              <a:rPr lang="en-US" altLang="ja-JP" sz="2800" dirty="0"/>
              <a:t>- Weather &amp; terrains are different from Europe.</a:t>
            </a:r>
          </a:p>
          <a:p>
            <a:r>
              <a:rPr kumimoji="1" lang="en-US" altLang="ja-JP" sz="2800" dirty="0"/>
              <a:t>  (Typhoon, </a:t>
            </a:r>
            <a:r>
              <a:rPr lang="en-US" altLang="ja-JP" sz="2800" dirty="0"/>
              <a:t>E</a:t>
            </a:r>
            <a:r>
              <a:rPr kumimoji="1" lang="en-US" altLang="ja-JP" sz="2800" dirty="0"/>
              <a:t>arthqu</a:t>
            </a:r>
            <a:r>
              <a:rPr lang="en-US" altLang="ja-JP" sz="2800" dirty="0"/>
              <a:t>ake, Tsunami, etc.)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For manufacturers</a:t>
            </a:r>
          </a:p>
          <a:p>
            <a:pPr>
              <a:spcBef>
                <a:spcPts val="0"/>
              </a:spcBef>
            </a:pPr>
            <a:r>
              <a:rPr lang="en-US" altLang="ja-JP" sz="2800" dirty="0"/>
              <a:t>- Permissions, Local regulations &amp; standards(JIS), etc.</a:t>
            </a:r>
          </a:p>
          <a:p>
            <a:pPr>
              <a:spcBef>
                <a:spcPts val="0"/>
              </a:spcBef>
            </a:pPr>
            <a:r>
              <a:rPr kumimoji="1" lang="en-US" altLang="ja-JP" sz="2800" dirty="0"/>
              <a:t>  (Very difficult and complicated. )</a:t>
            </a:r>
          </a:p>
          <a:p>
            <a:pPr>
              <a:spcBef>
                <a:spcPts val="1200"/>
              </a:spcBef>
            </a:pPr>
            <a:r>
              <a:rPr kumimoji="1" lang="en-US" altLang="ja-JP" sz="1600" dirty="0"/>
              <a:t>For developers</a:t>
            </a:r>
          </a:p>
          <a:p>
            <a:pPr>
              <a:spcBef>
                <a:spcPts val="0"/>
              </a:spcBef>
            </a:pPr>
            <a:r>
              <a:rPr kumimoji="1" lang="en-US" altLang="ja-JP" sz="2800" dirty="0"/>
              <a:t>- Action</a:t>
            </a:r>
            <a:r>
              <a:rPr lang="en-US" altLang="ja-JP" sz="2800" dirty="0"/>
              <a:t> </a:t>
            </a:r>
            <a:r>
              <a:rPr kumimoji="1" lang="en-US" altLang="ja-JP" sz="2800" dirty="0"/>
              <a:t>permission needs “Local resident agreement”.</a:t>
            </a:r>
          </a:p>
          <a:p>
            <a:r>
              <a:rPr kumimoji="1" lang="en-US" altLang="ja-JP" sz="2800" dirty="0"/>
              <a:t>  (Local people won’t accept explanation “in English”.)</a:t>
            </a:r>
          </a:p>
          <a:p>
            <a:pPr>
              <a:spcBef>
                <a:spcPts val="1200"/>
              </a:spcBef>
            </a:pPr>
            <a:r>
              <a:rPr kumimoji="1" lang="en-US" altLang="ja-JP" sz="2800" dirty="0">
                <a:solidFill>
                  <a:srgbClr val="FF0000"/>
                </a:solidFill>
              </a:rPr>
              <a:t>=&gt; “Render unto Japan the things which are Japanese.”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>
                <a:solidFill>
                  <a:srgbClr val="FF0000"/>
                </a:solidFill>
              </a:rPr>
              <a:t>To h</a:t>
            </a:r>
            <a:r>
              <a:rPr lang="en-US" altLang="ja-JP" sz="2800" dirty="0">
                <a:solidFill>
                  <a:srgbClr val="FF0000"/>
                </a:solidFill>
              </a:rPr>
              <a:t>ave a partnership with</a:t>
            </a:r>
            <a:r>
              <a:rPr kumimoji="1" lang="en-US" altLang="ja-JP" sz="2800" dirty="0">
                <a:solidFill>
                  <a:srgbClr val="FF0000"/>
                </a:solidFill>
              </a:rPr>
              <a:t> skilled Japanese companies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  </a:t>
            </a:r>
            <a:r>
              <a:rPr kumimoji="1" lang="en-US" altLang="ja-JP" sz="2800" dirty="0">
                <a:solidFill>
                  <a:srgbClr val="FF0000"/>
                </a:solidFill>
              </a:rPr>
              <a:t>is the good way </a:t>
            </a:r>
            <a:r>
              <a:rPr lang="en-US" altLang="ja-JP" sz="2800" dirty="0">
                <a:solidFill>
                  <a:srgbClr val="FF0000"/>
                </a:solidFill>
              </a:rPr>
              <a:t>to achieve the success in Japan.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8953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6B3B2-5BFD-4B7B-BFDC-04EBF957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-36385"/>
            <a:ext cx="7245805" cy="377280"/>
          </a:xfrm>
        </p:spPr>
        <p:txBody>
          <a:bodyPr/>
          <a:lstStyle/>
          <a:p>
            <a:r>
              <a:rPr kumimoji="1" lang="en-US" altLang="ja-JP" sz="2800" b="1" dirty="0">
                <a:solidFill>
                  <a:schemeClr val="tx1"/>
                </a:solidFill>
              </a:rPr>
              <a:t>Partnership of Japanese &amp; Foreign companies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C76044-3D70-48C7-9405-6E5A13F6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42" y="1053306"/>
            <a:ext cx="8777971" cy="5571049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03F53E6-C915-4FAE-B17B-44847584669E}"/>
              </a:ext>
            </a:extLst>
          </p:cNvPr>
          <p:cNvGraphicFramePr>
            <a:graphicFrameLocks noGrp="1"/>
          </p:cNvGraphicFramePr>
          <p:nvPr/>
        </p:nvGraphicFramePr>
        <p:xfrm>
          <a:off x="179275" y="548680"/>
          <a:ext cx="8947056" cy="62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96">
                  <a:extLst>
                    <a:ext uri="{9D8B030D-6E8A-4147-A177-3AD203B41FA5}">
                      <a16:colId xmlns:a16="http://schemas.microsoft.com/office/drawing/2014/main" val="3800795899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val="2131916742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val="3202706381"/>
                    </a:ext>
                  </a:extLst>
                </a:gridCol>
                <a:gridCol w="3690409">
                  <a:extLst>
                    <a:ext uri="{9D8B030D-6E8A-4147-A177-3AD203B41FA5}">
                      <a16:colId xmlns:a16="http://schemas.microsoft.com/office/drawing/2014/main" val="3264975862"/>
                    </a:ext>
                  </a:extLst>
                </a:gridCol>
              </a:tblGrid>
              <a:tr h="2841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Date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Japanese side 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Foreign side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P</a:t>
                      </a:r>
                      <a:r>
                        <a:rPr kumimoji="1" lang="ja-JP" altLang="en-US" sz="1200" b="1" dirty="0"/>
                        <a:t>ａｒｔｎｅｒｓｈｉｐ ｆｉｅｌｄ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78713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Nov. 2012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008000"/>
                          </a:solidFill>
                        </a:rPr>
                        <a:t>Hitz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Equinor(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Ｎｏｒｗｅｙ）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Ｆｌｏａｔｉｎｇ ｏｆｆｓｈｏｒｅ　ｗｉｎｄ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61844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Jan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．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2014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MHI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Vestas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Denmark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MVOW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877501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Mar.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2015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Hits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IDEOL(France)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Ｆｌｏａｔｉｎｇ ｏｆｆｓｈｏｒｅ　ｗｉｎｄ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15673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/>
                        <a:t>Nov.</a:t>
                      </a:r>
                      <a:r>
                        <a:rPr kumimoji="1" lang="ja-JP" altLang="en-US" sz="1200" b="1" dirty="0"/>
                        <a:t> </a:t>
                      </a:r>
                      <a:r>
                        <a:rPr kumimoji="1" lang="en-US" altLang="ja-JP" sz="1200" b="1" dirty="0"/>
                        <a:t>2015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Mitsubishi,  Chiyoda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/>
                        <a:t>Principle Power</a:t>
                      </a:r>
                      <a:r>
                        <a:rPr lang="ja-JP" altLang="en-US" sz="1200" b="1" dirty="0"/>
                        <a:t>（</a:t>
                      </a:r>
                      <a:r>
                        <a:rPr lang="en-US" altLang="ja-JP" sz="1200" b="1" dirty="0"/>
                        <a:t>USA)</a:t>
                      </a:r>
                      <a:endParaRPr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err="1"/>
                        <a:t>WindFloat</a:t>
                      </a:r>
                      <a:r>
                        <a:rPr kumimoji="1" lang="en-US" altLang="ja-JP" sz="1200" b="1" dirty="0"/>
                        <a:t> Atlantic</a:t>
                      </a:r>
                      <a:endParaRPr kumimoji="1" lang="ja-JP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06380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2016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008000"/>
                          </a:solidFill>
                        </a:rPr>
                        <a:t>SatoTekko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Sif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Netherland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Monopile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foundation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98137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/>
                        <a:t>Aug.</a:t>
                      </a:r>
                      <a:r>
                        <a:rPr kumimoji="1" lang="ja-JP" altLang="en-US" sz="1200" b="1" dirty="0"/>
                        <a:t> </a:t>
                      </a:r>
                      <a:r>
                        <a:rPr kumimoji="1" lang="en-US" altLang="ja-JP" sz="1200" b="1" dirty="0"/>
                        <a:t>2018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err="1"/>
                        <a:t>Idemitsu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Equinor</a:t>
                      </a:r>
                      <a:r>
                        <a:rPr kumimoji="1" lang="en-US" altLang="ja-JP" sz="1200" b="1"/>
                        <a:t>(Norway</a:t>
                      </a:r>
                      <a:r>
                        <a:rPr kumimoji="1" lang="en-US" altLang="ja-JP" sz="1200" b="1" dirty="0"/>
                        <a:t>)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Hywind</a:t>
                      </a:r>
                      <a:r>
                        <a:rPr kumimoji="1" lang="ja-JP" altLang="en-US" sz="1200" b="1" dirty="0"/>
                        <a:t> </a:t>
                      </a:r>
                      <a:r>
                        <a:rPr kumimoji="1" lang="en-US" altLang="ja-JP" sz="1200" b="1" dirty="0"/>
                        <a:t>Tampen</a:t>
                      </a:r>
                      <a:endParaRPr kumimoji="1" lang="ja-JP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01005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Sep.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2018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Power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ENGIE</a:t>
                      </a:r>
                      <a:r>
                        <a:rPr kumimoji="1" lang="ja-JP" altLang="en-US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r>
                        <a:rPr kumimoji="1" lang="ja-JP" altLang="en-US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Floating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offshore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wind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73717"/>
                  </a:ext>
                </a:extLst>
              </a:tr>
              <a:tr h="4447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Dec. 2018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JERA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Macquarie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200" b="1" baseline="0" dirty="0" err="1">
                          <a:solidFill>
                            <a:schemeClr val="tx1"/>
                          </a:solidFill>
                        </a:rPr>
                        <a:t>Swancore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Formosa1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128MW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, in Taiwan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93930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Jan. 2019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TEPCO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FF0000"/>
                          </a:solidFill>
                        </a:rPr>
                        <a:t>Orsted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Denmark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FF0000"/>
                          </a:solidFill>
                        </a:rPr>
                        <a:t>Choshi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 project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90254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Apr. 2019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Kyushu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Elec.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E.ON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Germany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Fixed bottom offshore wind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57481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2019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009900"/>
                          </a:solidFill>
                        </a:rPr>
                        <a:t>Shimoda</a:t>
                      </a: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 Iron Works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Euskal Forging(Spain)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Flange</a:t>
                      </a:r>
                      <a:r>
                        <a:rPr kumimoji="1" lang="ja-JP" altLang="en-US" sz="1200" b="1" baseline="0" dirty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for </a:t>
                      </a:r>
                      <a:r>
                        <a:rPr kumimoji="1" lang="en-US" altLang="ja-JP" sz="1200" b="1" baseline="0" dirty="0" err="1">
                          <a:solidFill>
                            <a:srgbClr val="009900"/>
                          </a:solidFill>
                        </a:rPr>
                        <a:t>monoplle</a:t>
                      </a: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 foundation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57365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Oct. 2019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Taisei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IDEOL(France)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Floating</a:t>
                      </a: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offshore</a:t>
                      </a: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wind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712679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May. 2020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Tokyo Gas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Principle Power</a:t>
                      </a:r>
                      <a:r>
                        <a:rPr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USA</a:t>
                      </a:r>
                      <a:r>
                        <a:rPr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Floating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offshore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wind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49434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Jun. 2020</a:t>
                      </a:r>
                      <a:endParaRPr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JERA</a:t>
                      </a:r>
                      <a:endParaRPr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IDEOL</a:t>
                      </a:r>
                      <a:r>
                        <a:rPr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France</a:t>
                      </a:r>
                      <a:r>
                        <a:rPr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kumimoji="1" lang="en-US" altLang="ja-JP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ADEME</a:t>
                      </a:r>
                      <a:r>
                        <a:rPr kumimoji="1" lang="en-US" altLang="ja-JP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(France</a:t>
                      </a:r>
                      <a:r>
                        <a:rPr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ja-JP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Floating offshore wind in UK and France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960690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Jul. 2020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MHI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CIP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Denmark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Offshore wind in Hokkaido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94118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Sep. 2020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FF0000"/>
                          </a:solidFill>
                        </a:rPr>
                        <a:t>Acaia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 Renewables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Iberdrola(Spain)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Offshore wind in 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42039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Nov. 2020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Nihon Yusen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Fugro(Netherland)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Seabed research Vessel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28661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Apr. 2021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Penta Ocean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DEME(Belgium)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Construction JV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95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May 2021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Toshiba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GE(USA)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Offshore WTG nacelle assemble in 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998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Jan 2022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NYK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Van Oord(Netherland)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Offshore wind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4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Feb. 2022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Kajima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Van Oord(Netherland)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4386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7817B3-48C0-415E-9204-83C0DCFA2A8D}"/>
              </a:ext>
            </a:extLst>
          </p:cNvPr>
          <p:cNvSpPr txBox="1"/>
          <p:nvPr/>
        </p:nvSpPr>
        <p:spPr>
          <a:xfrm>
            <a:off x="1961710" y="278650"/>
            <a:ext cx="7182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Green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design,manufacturing,construction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black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worldwide,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domestic (Japan)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66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505" y="445697"/>
            <a:ext cx="8955995" cy="938640"/>
          </a:xfrm>
        </p:spPr>
        <p:txBody>
          <a:bodyPr/>
          <a:lstStyle/>
          <a:p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The Japan Wind Power Association (JWPA)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4733" y="1718810"/>
            <a:ext cx="8640960" cy="41854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sz="1800" dirty="0"/>
              <a:t>■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Brief History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17, 2001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as a voluntary organization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May. 27, 2009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as a General Incorporated Association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Composition of Members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(as of 22 Mar., 2022)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members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525 companies and corporations</a:t>
            </a:r>
            <a:endParaRPr lang="en-US" altLang="ja-JP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members own and operate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approx.85%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of the wind farms in Japan.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JWPA board is managed by 20 directors and 2 auditors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members constitute of developers, manufacturers,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general contractors, law firms, financial institutions, etc.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E06613-1C55-4107-A064-1A77F8934224}"/>
              </a:ext>
            </a:extLst>
          </p:cNvPr>
          <p:cNvSpPr txBox="1"/>
          <p:nvPr/>
        </p:nvSpPr>
        <p:spPr>
          <a:xfrm>
            <a:off x="8757465" y="1436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66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DD3322-2E4D-4E94-A178-49959ED4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Core Members of JWPA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881A64-BCA0-40C4-AF79-F2D3C336464B}"/>
              </a:ext>
            </a:extLst>
          </p:cNvPr>
          <p:cNvSpPr/>
          <p:nvPr/>
        </p:nvSpPr>
        <p:spPr>
          <a:xfrm>
            <a:off x="322185" y="6232263"/>
            <a:ext cx="691769" cy="21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69436E-6849-4437-8FB4-5E290B13FE37}"/>
              </a:ext>
            </a:extLst>
          </p:cNvPr>
          <p:cNvSpPr txBox="1"/>
          <p:nvPr/>
        </p:nvSpPr>
        <p:spPr>
          <a:xfrm>
            <a:off x="8487434" y="53626"/>
            <a:ext cx="65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23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22B5CD0-983B-43AA-9F3F-3DEC6F33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13765"/>
            <a:ext cx="83439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9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1590" y="1268760"/>
            <a:ext cx="8370930" cy="4779200"/>
          </a:xfrm>
        </p:spPr>
        <p:txBody>
          <a:bodyPr/>
          <a:lstStyle/>
          <a:p>
            <a:pPr marL="0" indent="0">
              <a:buNone/>
            </a:pP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Offshore wind power</a:t>
            </a:r>
          </a:p>
          <a:p>
            <a:pPr marL="0" indent="0">
              <a:buNone/>
            </a:pPr>
            <a:r>
              <a:rPr lang="ja-JP" altLang="en-US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in Japan is promising.</a:t>
            </a:r>
          </a:p>
          <a:p>
            <a:pPr marL="0" indent="0">
              <a:buNone/>
            </a:pP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Please get the chance. </a:t>
            </a:r>
          </a:p>
          <a:p>
            <a:pPr marL="0" indent="0">
              <a:buNone/>
            </a:pP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Thank you for your attention</a:t>
            </a:r>
            <a:r>
              <a:rPr lang="ja-JP" altLang="en-US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4000" dirty="0">
              <a:latin typeface="Arial Unicode MS" panose="020B0604020202020204" pitchFamily="50" charset="-128"/>
              <a:ea typeface="メイリオ" panose="020B0604030504040204" pitchFamily="50" charset="-128"/>
            </a:endParaRPr>
          </a:p>
          <a:p>
            <a:pPr algn="r"/>
            <a:endParaRPr kumimoji="1" lang="en-US" altLang="ja-JP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926528-104E-441C-82DC-66FBA3A301CB}"/>
              </a:ext>
            </a:extLst>
          </p:cNvPr>
          <p:cNvSpPr txBox="1"/>
          <p:nvPr/>
        </p:nvSpPr>
        <p:spPr>
          <a:xfrm>
            <a:off x="8622450" y="98630"/>
            <a:ext cx="450050" cy="36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FF8B8-BDA6-4AC2-8AEF-393D656E5FCC}" type="slidenum">
              <a:rPr kumimoji="1" lang="en-US" altLang="ja-JP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21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FS/Wind Power Company Launches Wind Turbines Offshore, Reducing Noise and Environmental Impact">
            <a:extLst>
              <a:ext uri="{FF2B5EF4-FFF2-40B4-BE49-F238E27FC236}">
                <a16:creationId xmlns:a16="http://schemas.microsoft.com/office/drawing/2014/main" id="{9482962A-C206-4F2C-8D68-69172412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15" y="-37183"/>
            <a:ext cx="10371880" cy="69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B189D45-C457-4EAA-BB4F-4AEDA206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15" y="1494279"/>
            <a:ext cx="7427913" cy="1213350"/>
          </a:xfrm>
        </p:spPr>
        <p:txBody>
          <a:bodyPr/>
          <a:lstStyle/>
          <a:p>
            <a:pPr algn="ctr"/>
            <a:r>
              <a:rPr kumimoji="1" lang="en-US" altLang="ja-JP" dirty="0"/>
              <a:t>Offshore Wind Power Development </a:t>
            </a:r>
            <a:br>
              <a:rPr kumimoji="1" lang="en-US" altLang="ja-JP" dirty="0"/>
            </a:br>
            <a:r>
              <a:rPr kumimoji="1" lang="en-US" altLang="ja-JP" dirty="0"/>
              <a:t>- Business Matching in Japan -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FABE83-D5DF-4671-BA27-E3138A82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29</a:t>
            </a:fld>
            <a:endParaRPr lang="ja-JP" altLang="ja-JP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01836B-56BE-4CDE-A05B-417DF515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596" y="4046270"/>
            <a:ext cx="4543499" cy="140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j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April 2022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Mr. Yoshinori UEDA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General Manager, Communication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Japan</a:t>
            </a:r>
            <a:r>
              <a:rPr lang="ja-JP" alt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Wind</a:t>
            </a:r>
            <a:r>
              <a:rPr lang="ja-JP" alt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Power</a:t>
            </a:r>
            <a:r>
              <a:rPr lang="ja-JP" altLang="en-US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Association (JWPA)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81C17DB-253E-4A25-B27B-69877C284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80" y="368660"/>
            <a:ext cx="535559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j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ja-JP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For </a:t>
            </a:r>
            <a:r>
              <a:rPr lang="en-US" altLang="ja-JP" kern="0" dirty="0" err="1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WindEurope</a:t>
            </a:r>
            <a:r>
              <a:rPr lang="en-US" altLang="ja-JP" kern="0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 Unicode MS" panose="020B0604020202020204" pitchFamily="50" charset="-128"/>
              </a:rPr>
              <a:t> 2022 at Bilbao,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DF3572-6076-4DBE-A521-D8AF581A8388}"/>
              </a:ext>
            </a:extLst>
          </p:cNvPr>
          <p:cNvSpPr txBox="1"/>
          <p:nvPr/>
        </p:nvSpPr>
        <p:spPr>
          <a:xfrm>
            <a:off x="5122425" y="5540477"/>
            <a:ext cx="472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Wind Power </a:t>
            </a:r>
            <a:r>
              <a:rPr kumimoji="1" lang="en-US" altLang="ja-JP" dirty="0" err="1">
                <a:solidFill>
                  <a:schemeClr val="bg1"/>
                </a:solidFill>
              </a:rPr>
              <a:t>Kamisu</a:t>
            </a:r>
            <a:r>
              <a:rPr lang="en-US" altLang="ja-JP" dirty="0">
                <a:solidFill>
                  <a:schemeClr val="bg1"/>
                </a:solidFill>
              </a:rPr>
              <a:t>,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in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Ibaraki pref.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2MW x 15units = 30MW, 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Starts operation in 2010&amp;2013.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2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3768EC-FD6B-4016-A6DC-ECE8C56B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45" y="0"/>
            <a:ext cx="8712459" cy="836613"/>
          </a:xfrm>
        </p:spPr>
        <p:txBody>
          <a:bodyPr/>
          <a:lstStyle/>
          <a:p>
            <a:r>
              <a:rPr kumimoji="1" lang="en-US" altLang="ja-JP" sz="3200" dirty="0"/>
              <a:t>“Offshore Wind Power Industrial Vision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1st</a:t>
            </a:r>
            <a:r>
              <a:rPr kumimoji="1" lang="ja-JP" altLang="en-US" sz="3200" dirty="0"/>
              <a:t>）</a:t>
            </a:r>
            <a:r>
              <a:rPr kumimoji="1" lang="en-US" altLang="ja-JP" sz="3200" dirty="0"/>
              <a:t>” </a:t>
            </a:r>
            <a:br>
              <a:rPr kumimoji="1" lang="en-US" altLang="ja-JP" sz="3200" dirty="0"/>
            </a:br>
            <a:r>
              <a:rPr kumimoji="1" lang="en-US" altLang="ja-JP" sz="1600" dirty="0"/>
              <a:t>https://www.meti.go.jp/shingikai/energy_environment/yojo_furyoku/pdf/002_02_e02_01.pdf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53364A-6A4A-4F88-A430-116A867C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1" y="969869"/>
            <a:ext cx="9266586" cy="549061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u="sng" dirty="0">
                <a:solidFill>
                  <a:srgbClr val="00B050"/>
                </a:solidFill>
              </a:rPr>
              <a:t>1. Creation of an attractive domestic market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   (Official ambitious target announcement by Japanese government)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    - 10 GW by 2030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    - 30 GW to 45 GW by 2040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   Note: All above targets shall be counted </a:t>
            </a:r>
            <a:r>
              <a:rPr lang="en-US" altLang="ja-JP" sz="1400" u="sng" dirty="0"/>
              <a:t>based on approved projects</a:t>
            </a:r>
            <a:r>
              <a:rPr lang="en-US" altLang="ja-JP" sz="1400" dirty="0"/>
              <a:t> under the so-called FIT law.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           At least 30 GW is available by fixed-bottom type. 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u="sng" dirty="0">
                <a:solidFill>
                  <a:srgbClr val="00B050"/>
                </a:solidFill>
              </a:rPr>
              <a:t>2. Target set by the industry initiative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</a:rPr>
              <a:t>    (Promoting investment and raising up domestic supply chain)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    - Japan content : 60% by 2040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    - Cost Reduction : 8 to 9 JPY/kWh (</a:t>
            </a:r>
            <a:r>
              <a:rPr lang="en-US" altLang="ja-JP" sz="2400" dirty="0">
                <a:solidFill>
                  <a:srgbClr val="FF0000"/>
                </a:solidFill>
              </a:rPr>
              <a:t>60 to 66 </a:t>
            </a:r>
            <a:r>
              <a:rPr lang="ja-JP" altLang="en-US" sz="2400" dirty="0">
                <a:solidFill>
                  <a:srgbClr val="FF0000"/>
                </a:solidFill>
              </a:rPr>
              <a:t>€</a:t>
            </a:r>
            <a:r>
              <a:rPr lang="en-US" altLang="ja-JP" sz="2400" dirty="0">
                <a:solidFill>
                  <a:srgbClr val="FF0000"/>
                </a:solidFill>
              </a:rPr>
              <a:t>/MWh)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       by 2030 to 2035  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1400" dirty="0">
                <a:solidFill>
                  <a:srgbClr val="00B050"/>
                </a:solidFill>
              </a:rPr>
              <a:t>(Net Generation Cost)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   Note: All above targets shall be counted based on approved projects under the so-called FIT law.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u="sng" dirty="0">
                <a:solidFill>
                  <a:srgbClr val="00B050"/>
                </a:solidFill>
              </a:rPr>
              <a:t>3. Next-generation technology development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>
                <a:solidFill>
                  <a:srgbClr val="00B050"/>
                </a:solidFill>
              </a:rPr>
              <a:t>    </a:t>
            </a:r>
            <a:r>
              <a:rPr lang="en-US" altLang="ja-JP" u="sng" dirty="0">
                <a:solidFill>
                  <a:srgbClr val="00B050"/>
                </a:solidFill>
              </a:rPr>
              <a:t>with a view to expansion into Asia</a:t>
            </a:r>
            <a:endParaRPr lang="en-US" altLang="ja-JP" sz="14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60A993-9A18-4149-8D61-D18C0C99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21346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E5CC7-7566-4E71-880A-E8821145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08720"/>
          </a:xfrm>
        </p:spPr>
        <p:txBody>
          <a:bodyPr/>
          <a:lstStyle/>
          <a:p>
            <a:r>
              <a:rPr lang="en-US" altLang="ja-JP" dirty="0"/>
              <a:t>Business Matching for Offshore Wind </a:t>
            </a:r>
            <a:br>
              <a:rPr lang="en-US" altLang="ja-JP" dirty="0"/>
            </a:br>
            <a:r>
              <a:rPr lang="en-US" altLang="ja-JP" dirty="0"/>
              <a:t>Power Development in Japan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DF2F34-8890-4D70-B62C-930DE148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8740"/>
            <a:ext cx="9124849" cy="526558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u="sng" dirty="0"/>
              <a:t>Needs:</a:t>
            </a:r>
          </a:p>
          <a:p>
            <a:pPr marL="0" indent="0">
              <a:buNone/>
            </a:pPr>
            <a:r>
              <a:rPr kumimoji="1" lang="en-US" altLang="ja-JP" sz="2400" dirty="0"/>
              <a:t> - “Offshore Wind” is a new business &amp; a new industry for Japan.</a:t>
            </a:r>
          </a:p>
          <a:p>
            <a:pPr marL="0" indent="0">
              <a:buNone/>
            </a:pPr>
            <a:r>
              <a:rPr kumimoji="1" lang="en-US" altLang="ja-JP" sz="2400" dirty="0"/>
              <a:t>    Japanese companies have good skill &amp; ability, but, no experience.</a:t>
            </a:r>
          </a:p>
          <a:p>
            <a:pPr marL="0" indent="0">
              <a:buNone/>
            </a:pPr>
            <a:r>
              <a:rPr lang="en-US" altLang="ja-JP" sz="2400" dirty="0"/>
              <a:t>    Therefore, they needs skilled good foreign partners as teachers.</a:t>
            </a:r>
          </a:p>
          <a:p>
            <a:pPr marL="0" indent="0">
              <a:buNone/>
            </a:pPr>
            <a:r>
              <a:rPr lang="en-US" altLang="ja-JP" sz="2400" dirty="0"/>
              <a:t> - Oversea companies aim Japanese market, but, lacking connection,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ja-JP" sz="2400" u="sng" dirty="0"/>
              <a:t>Major Business Channel:</a:t>
            </a:r>
          </a:p>
          <a:p>
            <a:pPr marL="0" indent="0">
              <a:buNone/>
            </a:pPr>
            <a:r>
              <a:rPr lang="en-US" altLang="ja-JP" sz="2400" dirty="0"/>
              <a:t> - Embassies, Chambers of commerce and Wind power associations    </a:t>
            </a:r>
          </a:p>
          <a:p>
            <a:pPr marL="0" indent="0">
              <a:buNone/>
            </a:pPr>
            <a:r>
              <a:rPr lang="en-US" altLang="ja-JP" sz="2400" dirty="0"/>
              <a:t>    of Denmark, Germany, UK, Spain, Netherland, Norway, etc..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ja-JP" sz="2400" u="sng" dirty="0"/>
              <a:t>Tactics / Method:</a:t>
            </a:r>
          </a:p>
          <a:p>
            <a:pPr marL="0" indent="0">
              <a:buNone/>
            </a:pPr>
            <a:r>
              <a:rPr lang="en-US" altLang="ja-JP" sz="2400" dirty="0"/>
              <a:t> - Delegations, Conferences, Seminars</a:t>
            </a:r>
            <a:r>
              <a:rPr lang="ja-JP" altLang="en-US" sz="2400" dirty="0"/>
              <a:t> </a:t>
            </a:r>
            <a:r>
              <a:rPr lang="en-US" altLang="ja-JP" sz="2400" dirty="0"/>
              <a:t>&amp;</a:t>
            </a:r>
            <a:r>
              <a:rPr lang="ja-JP" altLang="en-US" sz="2400" dirty="0"/>
              <a:t> </a:t>
            </a:r>
            <a:r>
              <a:rPr lang="en-US" altLang="ja-JP" sz="2400" dirty="0"/>
              <a:t>Webinars,</a:t>
            </a:r>
            <a:r>
              <a:rPr lang="ja-JP" altLang="en-US" sz="2400" dirty="0"/>
              <a:t> </a:t>
            </a:r>
            <a:r>
              <a:rPr lang="en-US" altLang="ja-JP" sz="2400" dirty="0"/>
              <a:t>and </a:t>
            </a:r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Business matching meetings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C31E7D-8C5F-4C87-A800-F9B7ADD7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30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3697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D6B05-1BE5-4CB3-8030-AD57CE79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Delegations (Since 2015)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F51AC8-6012-49ED-964F-F667FED3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31</a:t>
            </a:fld>
            <a:endParaRPr lang="ja-JP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BBC82C-E8E5-4173-8549-94ADC3A7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988981"/>
            <a:ext cx="4425710" cy="29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 descr="屋外, 人, 民衆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D8EB70AD-98B9-41E3-A2DC-B649457FE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08" y="3666410"/>
            <a:ext cx="4422892" cy="331716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1A577C-13DA-49D2-8BF9-5CC1A89BA5BB}"/>
              </a:ext>
            </a:extLst>
          </p:cNvPr>
          <p:cNvSpPr txBox="1"/>
          <p:nvPr/>
        </p:nvSpPr>
        <p:spPr>
          <a:xfrm>
            <a:off x="116505" y="969525"/>
            <a:ext cx="418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Japan=&gt;Netherland, in 2015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516187A-EA18-424A-8DD5-0EECFAA9B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44" y="3872273"/>
            <a:ext cx="4506204" cy="299751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6718F2-2B35-4ECE-AEBB-6E566BF20804}"/>
              </a:ext>
            </a:extLst>
          </p:cNvPr>
          <p:cNvSpPr txBox="1"/>
          <p:nvPr/>
        </p:nvSpPr>
        <p:spPr>
          <a:xfrm>
            <a:off x="1556665" y="3924055"/>
            <a:ext cx="220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Netherland=&gt;Japan</a:t>
            </a:r>
          </a:p>
          <a:p>
            <a:r>
              <a:rPr kumimoji="1" lang="en-US" altLang="ja-JP" dirty="0"/>
              <a:t>in 2015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AD45C9A-D7DE-4A55-BA12-D9E350880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885" y="969525"/>
            <a:ext cx="4598229" cy="267808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4C1A30-FB90-44CD-A42B-0329E72B6769}"/>
              </a:ext>
            </a:extLst>
          </p:cNvPr>
          <p:cNvSpPr txBox="1"/>
          <p:nvPr/>
        </p:nvSpPr>
        <p:spPr>
          <a:xfrm>
            <a:off x="4646792" y="950729"/>
            <a:ext cx="418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Japan=&gt;Spain, in 2018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50FF10-7339-44F7-BA42-30570427E018}"/>
              </a:ext>
            </a:extLst>
          </p:cNvPr>
          <p:cNvSpPr txBox="1"/>
          <p:nvPr/>
        </p:nvSpPr>
        <p:spPr>
          <a:xfrm>
            <a:off x="4536835" y="3595860"/>
            <a:ext cx="418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Japan=&gt;Denmark, in 2021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1115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59291-CA9B-4CF5-8DCE-A67065D3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345270" cy="836613"/>
          </a:xfrm>
        </p:spPr>
        <p:txBody>
          <a:bodyPr/>
          <a:lstStyle/>
          <a:p>
            <a:r>
              <a:rPr kumimoji="1" lang="en-US" altLang="ja-JP" dirty="0"/>
              <a:t>Delegations f</a:t>
            </a:r>
            <a:r>
              <a:rPr lang="en-US" altLang="ja-JP" dirty="0"/>
              <a:t>ro</a:t>
            </a:r>
            <a:r>
              <a:rPr kumimoji="1" lang="en-US" altLang="ja-JP" dirty="0"/>
              <a:t>m Japan (2015</a:t>
            </a:r>
            <a:r>
              <a:rPr kumimoji="1" lang="ja-JP" altLang="en-US" dirty="0"/>
              <a:t> </a:t>
            </a:r>
            <a:r>
              <a:rPr kumimoji="1" lang="en-US" altLang="ja-JP" dirty="0"/>
              <a:t>‐</a:t>
            </a:r>
            <a:r>
              <a:rPr kumimoji="1" lang="ja-JP" altLang="en-US" dirty="0"/>
              <a:t> </a:t>
            </a:r>
            <a:r>
              <a:rPr kumimoji="1" lang="en-US" altLang="ja-JP" dirty="0"/>
              <a:t>2022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003F9B-5966-451C-8599-883A7933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13" y="1680169"/>
            <a:ext cx="4178767" cy="37441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Past</a:t>
            </a:r>
            <a:r>
              <a:rPr kumimoji="1" lang="en-US" altLang="ja-JP" u="sng" dirty="0"/>
              <a:t> experience</a:t>
            </a:r>
          </a:p>
          <a:p>
            <a:pPr marL="0" indent="0">
              <a:buNone/>
            </a:pPr>
            <a:r>
              <a:rPr kumimoji="1" lang="en-US" altLang="ja-JP" dirty="0"/>
              <a:t>2015</a:t>
            </a:r>
            <a:r>
              <a:rPr lang="ja-JP" altLang="en-US" dirty="0"/>
              <a:t> </a:t>
            </a:r>
            <a:r>
              <a:rPr lang="en-US" altLang="ja-JP" dirty="0"/>
              <a:t>Netherland</a:t>
            </a:r>
          </a:p>
          <a:p>
            <a:pPr marL="0" indent="0">
              <a:buNone/>
            </a:pPr>
            <a:r>
              <a:rPr kumimoji="1" lang="en-US" altLang="ja-JP" dirty="0"/>
              <a:t>2016</a:t>
            </a:r>
            <a:r>
              <a:rPr kumimoji="1" lang="ja-JP" altLang="en-US" dirty="0"/>
              <a:t> </a:t>
            </a:r>
            <a:r>
              <a:rPr kumimoji="1" lang="en-US" altLang="ja-JP" dirty="0"/>
              <a:t>Netherland</a:t>
            </a:r>
          </a:p>
          <a:p>
            <a:pPr marL="0" indent="0">
              <a:buNone/>
            </a:pPr>
            <a:r>
              <a:rPr lang="en-US" altLang="ja-JP" dirty="0"/>
              <a:t>2017</a:t>
            </a:r>
            <a:r>
              <a:rPr lang="ja-JP" altLang="en-US" dirty="0"/>
              <a:t> </a:t>
            </a:r>
            <a:r>
              <a:rPr lang="en-US" altLang="ja-JP" dirty="0"/>
              <a:t>Denmark</a:t>
            </a:r>
            <a:r>
              <a:rPr lang="ja-JP" altLang="en-US" dirty="0"/>
              <a:t>（</a:t>
            </a:r>
            <a:r>
              <a:rPr lang="en-US" altLang="ja-JP" dirty="0"/>
              <a:t>twice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2018 Spain</a:t>
            </a:r>
          </a:p>
          <a:p>
            <a:pPr marL="0" indent="0">
              <a:buNone/>
            </a:pPr>
            <a:r>
              <a:rPr lang="en-US" altLang="ja-JP" dirty="0"/>
              <a:t>2019 U.K.. Taiwan(twice)</a:t>
            </a:r>
          </a:p>
          <a:p>
            <a:pPr marL="0" indent="0">
              <a:buNone/>
            </a:pPr>
            <a:r>
              <a:rPr kumimoji="1" lang="en-US" altLang="ja-JP" dirty="0"/>
              <a:t>2021 Denmark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735303-43F5-41EE-AA18-6F337491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32</a:t>
            </a:fld>
            <a:endParaRPr lang="ja-JP" altLang="ja-JP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BA12C0E-AE53-4D93-86BF-C07DD01E5447}"/>
              </a:ext>
            </a:extLst>
          </p:cNvPr>
          <p:cNvSpPr txBox="1">
            <a:spLocks/>
          </p:cNvSpPr>
          <p:nvPr/>
        </p:nvSpPr>
        <p:spPr bwMode="auto">
          <a:xfrm>
            <a:off x="4280301" y="1680169"/>
            <a:ext cx="4863699" cy="228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j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u="sng" kern="0" dirty="0">
                <a:solidFill>
                  <a:srgbClr val="00B050"/>
                </a:solidFill>
              </a:rPr>
              <a:t>Plan in 2022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kern="0" dirty="0">
                <a:solidFill>
                  <a:srgbClr val="00B050"/>
                </a:solidFill>
              </a:rPr>
              <a:t>April,</a:t>
            </a:r>
            <a:r>
              <a:rPr lang="ja-JP" altLang="en-US" kern="0" dirty="0">
                <a:solidFill>
                  <a:srgbClr val="00B050"/>
                </a:solidFill>
              </a:rPr>
              <a:t> </a:t>
            </a:r>
            <a:r>
              <a:rPr lang="en-US" altLang="ja-JP" kern="0" dirty="0">
                <a:solidFill>
                  <a:srgbClr val="00B050"/>
                </a:solidFill>
              </a:rPr>
              <a:t>Spain(Bilbao)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kern="0" dirty="0">
                <a:solidFill>
                  <a:srgbClr val="00B050"/>
                </a:solidFill>
              </a:rPr>
              <a:t>June, U.K.(Aberdeen.</a:t>
            </a:r>
            <a:r>
              <a:rPr lang="ja-JP" altLang="en-US" kern="0" dirty="0">
                <a:solidFill>
                  <a:srgbClr val="00B050"/>
                </a:solidFill>
              </a:rPr>
              <a:t> </a:t>
            </a:r>
            <a:r>
              <a:rPr lang="en-US" altLang="ja-JP" kern="0" dirty="0">
                <a:solidFill>
                  <a:srgbClr val="00B050"/>
                </a:solidFill>
              </a:rPr>
              <a:t>Etc.)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kern="0" dirty="0">
                <a:solidFill>
                  <a:srgbClr val="00B050"/>
                </a:solidFill>
              </a:rPr>
              <a:t>Sep., Germany(Hamburg, etc.)</a:t>
            </a:r>
          </a:p>
        </p:txBody>
      </p:sp>
    </p:spTree>
    <p:extLst>
      <p:ext uri="{BB962C8B-B14F-4D97-AF65-F5344CB8AC3E}">
        <p14:creationId xmlns:p14="http://schemas.microsoft.com/office/powerpoint/2010/main" val="1573637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0E41EE-CE35-4432-AD09-55C603CE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33</a:t>
            </a:fld>
            <a:endParaRPr lang="ja-JP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6A7563-2493-47A8-AAEB-50EAF1CF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4482"/>
            <a:ext cx="5839638" cy="4333518"/>
          </a:xfrm>
          <a:prstGeom prst="rect">
            <a:avLst/>
          </a:prstGeom>
        </p:spPr>
      </p:pic>
      <p:pic>
        <p:nvPicPr>
          <p:cNvPr id="7" name="図 6" descr="建物, 屋内, 天井, 人 が含まれている画像&#10;&#10;自動的に生成された説明">
            <a:extLst>
              <a:ext uri="{FF2B5EF4-FFF2-40B4-BE49-F238E27FC236}">
                <a16:creationId xmlns:a16="http://schemas.microsoft.com/office/drawing/2014/main" id="{73B97A22-7E9F-43B6-98F8-6E4530762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53" y="0"/>
            <a:ext cx="5112060" cy="38340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2B9251-A111-45DE-932D-A0DC69999626}"/>
              </a:ext>
            </a:extLst>
          </p:cNvPr>
          <p:cNvSpPr txBox="1"/>
          <p:nvPr/>
        </p:nvSpPr>
        <p:spPr>
          <a:xfrm>
            <a:off x="4028189" y="470285"/>
            <a:ext cx="417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WindExpo2022 Spring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si</a:t>
            </a:r>
            <a:r>
              <a:rPr kumimoji="1" lang="en-US" altLang="ja-JP" dirty="0">
                <a:solidFill>
                  <a:schemeClr val="bg1"/>
                </a:solidFill>
              </a:rPr>
              <a:t>nce 2013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by Reed Exhibition Japan &amp; JWPA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2570CB-88E7-4B87-B0A2-E796D633B114}"/>
              </a:ext>
            </a:extLst>
          </p:cNvPr>
          <p:cNvSpPr txBox="1"/>
          <p:nvPr/>
        </p:nvSpPr>
        <p:spPr>
          <a:xfrm>
            <a:off x="-40804" y="216886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Global Offshore Wind Summit Japan</a:t>
            </a:r>
          </a:p>
          <a:p>
            <a:r>
              <a:rPr lang="en-US" altLang="ja-JP" dirty="0"/>
              <a:t>(GOWSJ), since 2021</a:t>
            </a:r>
          </a:p>
          <a:p>
            <a:r>
              <a:rPr lang="en-US" altLang="ja-JP" dirty="0"/>
              <a:t>by GWEC &amp; JWPA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B3765E7-1545-4FCF-91F9-04A25947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15" y="-4977"/>
            <a:ext cx="5719040" cy="950524"/>
          </a:xfrm>
        </p:spPr>
        <p:txBody>
          <a:bodyPr/>
          <a:lstStyle/>
          <a:p>
            <a:r>
              <a:rPr kumimoji="1" lang="en-US" altLang="ja-JP" dirty="0"/>
              <a:t>Conferences &amp; Exhibitions</a:t>
            </a:r>
            <a:br>
              <a:rPr kumimoji="1" lang="en-US" altLang="ja-JP" dirty="0"/>
            </a:br>
            <a:r>
              <a:rPr kumimoji="1" lang="en-US" altLang="ja-JP" dirty="0"/>
              <a:t>(since 2013)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3999D8-F409-4F5D-A103-2094F0778929}"/>
              </a:ext>
            </a:extLst>
          </p:cNvPr>
          <p:cNvSpPr txBox="1"/>
          <p:nvPr/>
        </p:nvSpPr>
        <p:spPr>
          <a:xfrm>
            <a:off x="5839638" y="3995678"/>
            <a:ext cx="330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>
                <a:solidFill>
                  <a:srgbClr val="00B050"/>
                </a:solidFill>
              </a:rPr>
              <a:t>Plan in 2022</a:t>
            </a:r>
          </a:p>
          <a:p>
            <a:endParaRPr kumimoji="1" lang="en-US" altLang="ja-JP" u="sng" dirty="0">
              <a:solidFill>
                <a:srgbClr val="00B050"/>
              </a:solidFill>
            </a:endParaRPr>
          </a:p>
          <a:p>
            <a:r>
              <a:rPr lang="en-US" altLang="ja-JP" dirty="0">
                <a:solidFill>
                  <a:srgbClr val="00B050"/>
                </a:solidFill>
              </a:rPr>
              <a:t>- </a:t>
            </a:r>
            <a:r>
              <a:rPr lang="en-US" altLang="ja-JP" dirty="0" err="1">
                <a:solidFill>
                  <a:srgbClr val="00B050"/>
                </a:solidFill>
              </a:rPr>
              <a:t>WindExpo</a:t>
            </a:r>
            <a:r>
              <a:rPr lang="en-US" altLang="ja-JP" dirty="0">
                <a:solidFill>
                  <a:srgbClr val="00B050"/>
                </a:solidFill>
              </a:rPr>
              <a:t> 2022 Autumn,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   on 31</a:t>
            </a:r>
            <a:r>
              <a:rPr kumimoji="1" lang="ja-JP" altLang="en-US" dirty="0">
                <a:solidFill>
                  <a:srgbClr val="00B050"/>
                </a:solidFill>
              </a:rPr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Aug.-2 Sep,, at Tokyo</a:t>
            </a:r>
          </a:p>
          <a:p>
            <a:endParaRPr lang="en-US" altLang="ja-JP" dirty="0">
              <a:solidFill>
                <a:srgbClr val="00B050"/>
              </a:solidFill>
            </a:endParaRPr>
          </a:p>
          <a:p>
            <a:r>
              <a:rPr kumimoji="1" lang="en-US" altLang="ja-JP" dirty="0">
                <a:solidFill>
                  <a:srgbClr val="00B050"/>
                </a:solidFill>
              </a:rPr>
              <a:t>- GOWS-J 2022,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   on 9.10 Nov., at Akita city</a:t>
            </a:r>
          </a:p>
          <a:p>
            <a:endParaRPr lang="en-US" altLang="ja-JP" dirty="0">
              <a:solidFill>
                <a:srgbClr val="00B05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Please visit Japan and get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the business mating chance..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85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83ADD-9739-4212-AF27-CB8AD5A8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686800" cy="1197390"/>
          </a:xfrm>
        </p:spPr>
        <p:txBody>
          <a:bodyPr/>
          <a:lstStyle/>
          <a:p>
            <a:r>
              <a:rPr kumimoji="1" lang="en-US" altLang="ja-JP" dirty="0"/>
              <a:t>Seminars / Webinars, Business Matching </a:t>
            </a:r>
            <a:br>
              <a:rPr kumimoji="1" lang="en-US" altLang="ja-JP" dirty="0"/>
            </a:br>
            <a:r>
              <a:rPr kumimoji="1" lang="en-US" altLang="ja-JP" dirty="0"/>
              <a:t>(frequently since 2017)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696315-8E95-4997-8AFB-6DE72AC9F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Embassies, Japanese Government (METI, etc.) hold several 10s of offshore wind seminars annually.</a:t>
            </a:r>
          </a:p>
          <a:p>
            <a:pPr>
              <a:spcBef>
                <a:spcPts val="1800"/>
              </a:spcBef>
            </a:pPr>
            <a:r>
              <a:rPr lang="en-US" altLang="ja-JP" u="sng" dirty="0"/>
              <a:t>Online Offshore wind seminars in March 2022 </a:t>
            </a:r>
            <a:r>
              <a:rPr lang="en-US" altLang="ja-JP" dirty="0"/>
              <a:t>; </a:t>
            </a:r>
          </a:p>
          <a:p>
            <a:pPr marL="0" indent="0">
              <a:buNone/>
            </a:pPr>
            <a:r>
              <a:rPr lang="en-US" altLang="ja-JP" dirty="0"/>
              <a:t>     3 Thu.   by UK </a:t>
            </a:r>
            <a:r>
              <a:rPr lang="en-US" altLang="ja-JP" dirty="0" err="1"/>
              <a:t>Emb</a:t>
            </a:r>
            <a:r>
              <a:rPr lang="en-US" altLang="ja-JP" dirty="0"/>
              <a:t>. (Scotland) </a:t>
            </a:r>
          </a:p>
          <a:p>
            <a:pPr marL="0" indent="0">
              <a:buNone/>
            </a:pPr>
            <a:r>
              <a:rPr lang="en-US" altLang="ja-JP" dirty="0"/>
              <a:t>     9 Wed.  by UK </a:t>
            </a:r>
            <a:r>
              <a:rPr lang="en-US" altLang="ja-JP" dirty="0" err="1"/>
              <a:t>Emb</a:t>
            </a:r>
            <a:r>
              <a:rPr lang="en-US" altLang="ja-JP" dirty="0"/>
              <a:t>. For UK companies </a:t>
            </a:r>
          </a:p>
          <a:p>
            <a:pPr marL="0" indent="0">
              <a:buNone/>
            </a:pPr>
            <a:r>
              <a:rPr lang="en-US" altLang="ja-JP" dirty="0"/>
              <a:t>     10 Thu.  by German Offshore Initiative(GOI)</a:t>
            </a:r>
          </a:p>
          <a:p>
            <a:pPr marL="0" indent="0">
              <a:buNone/>
            </a:pPr>
            <a:r>
              <a:rPr lang="en-US" altLang="ja-JP" dirty="0"/>
              <a:t>     14&amp;15 </a:t>
            </a:r>
            <a:r>
              <a:rPr lang="en-US" altLang="ja-JP" dirty="0" err="1"/>
              <a:t>Mon.&amp;Tue</a:t>
            </a:r>
            <a:r>
              <a:rPr lang="en-US" altLang="ja-JP" dirty="0"/>
              <a:t>.  by</a:t>
            </a:r>
            <a:r>
              <a:rPr lang="ja-JP" altLang="en-US" dirty="0"/>
              <a:t> </a:t>
            </a:r>
            <a:r>
              <a:rPr lang="en-US" altLang="ja-JP" dirty="0"/>
              <a:t>UK </a:t>
            </a:r>
            <a:r>
              <a:rPr lang="en-US" altLang="ja-JP" dirty="0" err="1"/>
              <a:t>Emb</a:t>
            </a:r>
            <a:r>
              <a:rPr lang="en-US" altLang="ja-JP" dirty="0"/>
              <a:t>.</a:t>
            </a:r>
            <a:r>
              <a:rPr lang="ja-JP" altLang="en-US" dirty="0"/>
              <a:t>（</a:t>
            </a:r>
            <a:r>
              <a:rPr lang="en-US" altLang="ja-JP" dirty="0"/>
              <a:t>England</a:t>
            </a:r>
            <a:r>
              <a:rPr lang="ja-JP" altLang="en-US" dirty="0"/>
              <a:t>）</a:t>
            </a:r>
          </a:p>
          <a:p>
            <a:pPr marL="0" indent="0">
              <a:buNone/>
            </a:pPr>
            <a:r>
              <a:rPr lang="ja-JP" altLang="en-US" dirty="0"/>
              <a:t>　　 </a:t>
            </a:r>
            <a:r>
              <a:rPr lang="en-US" altLang="ja-JP" dirty="0"/>
              <a:t>15</a:t>
            </a:r>
            <a:r>
              <a:rPr lang="ja-JP" altLang="en-US" dirty="0"/>
              <a:t> </a:t>
            </a:r>
            <a:r>
              <a:rPr lang="en-US" altLang="ja-JP" dirty="0"/>
              <a:t>Tue.  by</a:t>
            </a:r>
            <a:r>
              <a:rPr lang="ja-JP" altLang="en-US" dirty="0"/>
              <a:t> </a:t>
            </a:r>
            <a:r>
              <a:rPr lang="en-US" altLang="ja-JP" dirty="0"/>
              <a:t>Netherland </a:t>
            </a:r>
            <a:r>
              <a:rPr lang="en-US" altLang="ja-JP" dirty="0" err="1"/>
              <a:t>Emb</a:t>
            </a:r>
            <a:r>
              <a:rPr lang="en-US" altLang="ja-JP" dirty="0"/>
              <a:t>.</a:t>
            </a:r>
          </a:p>
          <a:p>
            <a:pPr marL="0" indent="0">
              <a:buNone/>
            </a:pPr>
            <a:r>
              <a:rPr lang="ja-JP" altLang="en-US" dirty="0"/>
              <a:t>　　 </a:t>
            </a:r>
            <a:r>
              <a:rPr lang="en-US" altLang="ja-JP" dirty="0"/>
              <a:t>17</a:t>
            </a:r>
            <a:r>
              <a:rPr lang="ja-JP" altLang="en-US" dirty="0"/>
              <a:t> </a:t>
            </a:r>
            <a:r>
              <a:rPr lang="en-US" altLang="ja-JP" dirty="0"/>
              <a:t>Thu.</a:t>
            </a:r>
            <a:r>
              <a:rPr lang="ja-JP" altLang="en-US" dirty="0"/>
              <a:t>  </a:t>
            </a:r>
            <a:r>
              <a:rPr lang="en-US" altLang="ja-JP" dirty="0"/>
              <a:t>by</a:t>
            </a:r>
            <a:r>
              <a:rPr lang="ja-JP" altLang="en-US" dirty="0"/>
              <a:t> </a:t>
            </a:r>
            <a:r>
              <a:rPr lang="en-US" altLang="ja-JP" dirty="0"/>
              <a:t>Japanese METI/ANRE</a:t>
            </a:r>
          </a:p>
          <a:p>
            <a:pPr marL="0" indent="0">
              <a:buNone/>
            </a:pPr>
            <a:r>
              <a:rPr lang="ja-JP" altLang="en-US" dirty="0"/>
              <a:t>　　 </a:t>
            </a:r>
            <a:r>
              <a:rPr lang="en-US" altLang="ja-JP" dirty="0"/>
              <a:t>25 Fri.  by Japanese MOFA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1431A5-30E4-4841-85AD-B3B1C1D5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34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277339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FBF013-16B8-4152-8ABA-E72239B5CE79}"/>
              </a:ext>
            </a:extLst>
          </p:cNvPr>
          <p:cNvSpPr txBox="1"/>
          <p:nvPr/>
        </p:nvSpPr>
        <p:spPr>
          <a:xfrm>
            <a:off x="566555" y="143635"/>
            <a:ext cx="840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</a:rPr>
              <a:t>Why you need Japanese partners ?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8294F9-256E-4C48-9948-E248158D5C24}"/>
              </a:ext>
            </a:extLst>
          </p:cNvPr>
          <p:cNvSpPr txBox="1"/>
          <p:nvPr/>
        </p:nvSpPr>
        <p:spPr>
          <a:xfrm>
            <a:off x="116505" y="998730"/>
            <a:ext cx="900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800" u="sng" dirty="0">
                <a:solidFill>
                  <a:srgbClr val="00B050"/>
                </a:solidFill>
              </a:rPr>
              <a:t>Japanese market is “unique”.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General</a:t>
            </a:r>
          </a:p>
          <a:p>
            <a:pPr>
              <a:spcBef>
                <a:spcPts val="0"/>
              </a:spcBef>
            </a:pPr>
            <a:r>
              <a:rPr lang="en-US" altLang="ja-JP" sz="2800" dirty="0"/>
              <a:t>- Weather &amp; terrains are different from Europe.</a:t>
            </a:r>
          </a:p>
          <a:p>
            <a:r>
              <a:rPr kumimoji="1" lang="en-US" altLang="ja-JP" sz="2800" dirty="0"/>
              <a:t>  (Typhoon, </a:t>
            </a:r>
            <a:r>
              <a:rPr lang="en-US" altLang="ja-JP" sz="2800" dirty="0"/>
              <a:t>E</a:t>
            </a:r>
            <a:r>
              <a:rPr kumimoji="1" lang="en-US" altLang="ja-JP" sz="2800" dirty="0"/>
              <a:t>arthqu</a:t>
            </a:r>
            <a:r>
              <a:rPr lang="en-US" altLang="ja-JP" sz="2800" dirty="0"/>
              <a:t>ake, Tsunami, etc.)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For manufacturers</a:t>
            </a:r>
          </a:p>
          <a:p>
            <a:pPr>
              <a:spcBef>
                <a:spcPts val="0"/>
              </a:spcBef>
            </a:pPr>
            <a:r>
              <a:rPr lang="en-US" altLang="ja-JP" sz="2800" dirty="0"/>
              <a:t>- Permissions, Local regulations &amp; standards(JIS), etc.</a:t>
            </a:r>
          </a:p>
          <a:p>
            <a:pPr>
              <a:spcBef>
                <a:spcPts val="0"/>
              </a:spcBef>
            </a:pPr>
            <a:r>
              <a:rPr kumimoji="1" lang="en-US" altLang="ja-JP" sz="2800" dirty="0"/>
              <a:t>  (Very difficult and complicated. )</a:t>
            </a:r>
          </a:p>
          <a:p>
            <a:pPr>
              <a:spcBef>
                <a:spcPts val="1200"/>
              </a:spcBef>
            </a:pPr>
            <a:r>
              <a:rPr kumimoji="1" lang="en-US" altLang="ja-JP" sz="1600" dirty="0"/>
              <a:t>For developers</a:t>
            </a:r>
          </a:p>
          <a:p>
            <a:pPr>
              <a:spcBef>
                <a:spcPts val="0"/>
              </a:spcBef>
            </a:pPr>
            <a:r>
              <a:rPr kumimoji="1" lang="en-US" altLang="ja-JP" sz="2800" dirty="0"/>
              <a:t>- Action</a:t>
            </a:r>
            <a:r>
              <a:rPr lang="en-US" altLang="ja-JP" sz="2800" dirty="0"/>
              <a:t> </a:t>
            </a:r>
            <a:r>
              <a:rPr kumimoji="1" lang="en-US" altLang="ja-JP" sz="2800" dirty="0"/>
              <a:t>permission needs “Local resident agreement”.</a:t>
            </a:r>
          </a:p>
          <a:p>
            <a:r>
              <a:rPr kumimoji="1" lang="en-US" altLang="ja-JP" sz="2800" dirty="0"/>
              <a:t>  (Local people won’t accept explanation “in English”.)</a:t>
            </a:r>
          </a:p>
          <a:p>
            <a:pPr>
              <a:spcBef>
                <a:spcPts val="1200"/>
              </a:spcBef>
            </a:pPr>
            <a:r>
              <a:rPr kumimoji="1" lang="en-US" altLang="ja-JP" sz="2800" dirty="0">
                <a:solidFill>
                  <a:srgbClr val="FF0000"/>
                </a:solidFill>
              </a:rPr>
              <a:t>=&gt; “Render unto Japan the things which are Japanese.”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>
                <a:solidFill>
                  <a:srgbClr val="FF0000"/>
                </a:solidFill>
              </a:rPr>
              <a:t>To h</a:t>
            </a:r>
            <a:r>
              <a:rPr lang="en-US" altLang="ja-JP" sz="2800" dirty="0">
                <a:solidFill>
                  <a:srgbClr val="FF0000"/>
                </a:solidFill>
              </a:rPr>
              <a:t>ave a partnership with</a:t>
            </a:r>
            <a:r>
              <a:rPr kumimoji="1" lang="en-US" altLang="ja-JP" sz="2800" dirty="0">
                <a:solidFill>
                  <a:srgbClr val="FF0000"/>
                </a:solidFill>
              </a:rPr>
              <a:t> skilled Japanese companies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  </a:t>
            </a:r>
            <a:r>
              <a:rPr kumimoji="1" lang="en-US" altLang="ja-JP" sz="2800" dirty="0">
                <a:solidFill>
                  <a:srgbClr val="FF0000"/>
                </a:solidFill>
              </a:rPr>
              <a:t>is the good way </a:t>
            </a:r>
            <a:r>
              <a:rPr lang="en-US" altLang="ja-JP" sz="2800" dirty="0">
                <a:solidFill>
                  <a:srgbClr val="FF0000"/>
                </a:solidFill>
              </a:rPr>
              <a:t>to achieve the success in Japan.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6225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6B3B2-5BFD-4B7B-BFDC-04EBF957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-36385"/>
            <a:ext cx="7245805" cy="377280"/>
          </a:xfrm>
        </p:spPr>
        <p:txBody>
          <a:bodyPr/>
          <a:lstStyle/>
          <a:p>
            <a:r>
              <a:rPr kumimoji="1" lang="en-US" altLang="ja-JP" sz="2800" b="1" dirty="0">
                <a:solidFill>
                  <a:schemeClr val="tx1"/>
                </a:solidFill>
              </a:rPr>
              <a:t>Partnership of Japanese &amp; Foreign companies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C76044-3D70-48C7-9405-6E5A13F6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42" y="1053306"/>
            <a:ext cx="8777971" cy="5571049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03F53E6-C915-4FAE-B17B-44847584669E}"/>
              </a:ext>
            </a:extLst>
          </p:cNvPr>
          <p:cNvGraphicFramePr>
            <a:graphicFrameLocks noGrp="1"/>
          </p:cNvGraphicFramePr>
          <p:nvPr/>
        </p:nvGraphicFramePr>
        <p:xfrm>
          <a:off x="179275" y="548680"/>
          <a:ext cx="8947056" cy="62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96">
                  <a:extLst>
                    <a:ext uri="{9D8B030D-6E8A-4147-A177-3AD203B41FA5}">
                      <a16:colId xmlns:a16="http://schemas.microsoft.com/office/drawing/2014/main" val="3800795899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val="2131916742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val="3202706381"/>
                    </a:ext>
                  </a:extLst>
                </a:gridCol>
                <a:gridCol w="3690409">
                  <a:extLst>
                    <a:ext uri="{9D8B030D-6E8A-4147-A177-3AD203B41FA5}">
                      <a16:colId xmlns:a16="http://schemas.microsoft.com/office/drawing/2014/main" val="3264975862"/>
                    </a:ext>
                  </a:extLst>
                </a:gridCol>
              </a:tblGrid>
              <a:tr h="2841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Date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Japanese side 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Foreign side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P</a:t>
                      </a:r>
                      <a:r>
                        <a:rPr kumimoji="1" lang="ja-JP" altLang="en-US" sz="1200" b="1" dirty="0"/>
                        <a:t>ａｒｔｎｅｒｓｈｉｐ ｆｉｅｌｄ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78713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Nov. 2012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008000"/>
                          </a:solidFill>
                        </a:rPr>
                        <a:t>Hitz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Equinor(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Ｎｏｒｗｅｙ）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Ｆｌｏａｔｉｎｇ ｏｆｆｓｈｏｒｅ　ｗｉｎｄ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61844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Jan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．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2014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MHI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Vestas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Denmark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MVOW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877501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Mar.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2015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Hits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IDEOL(France)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Ｆｌｏａｔｉｎｇ ｏｆｆｓｈｏｒｅ　ｗｉｎｄ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15673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/>
                        <a:t>Nov.</a:t>
                      </a:r>
                      <a:r>
                        <a:rPr kumimoji="1" lang="ja-JP" altLang="en-US" sz="1200" b="1" dirty="0"/>
                        <a:t> </a:t>
                      </a:r>
                      <a:r>
                        <a:rPr kumimoji="1" lang="en-US" altLang="ja-JP" sz="1200" b="1" dirty="0"/>
                        <a:t>2015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Mitsubishi,  Chiyoda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/>
                        <a:t>Principle Power</a:t>
                      </a:r>
                      <a:r>
                        <a:rPr lang="ja-JP" altLang="en-US" sz="1200" b="1" dirty="0"/>
                        <a:t>（</a:t>
                      </a:r>
                      <a:r>
                        <a:rPr lang="en-US" altLang="ja-JP" sz="1200" b="1" dirty="0"/>
                        <a:t>USA)</a:t>
                      </a:r>
                      <a:endParaRPr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err="1"/>
                        <a:t>WindFloat</a:t>
                      </a:r>
                      <a:r>
                        <a:rPr kumimoji="1" lang="en-US" altLang="ja-JP" sz="1200" b="1" dirty="0"/>
                        <a:t> Atlantic</a:t>
                      </a:r>
                      <a:endParaRPr kumimoji="1" lang="ja-JP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06380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2016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008000"/>
                          </a:solidFill>
                        </a:rPr>
                        <a:t>SatoTekko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Sif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Netherland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Monopile</a:t>
                      </a:r>
                      <a:r>
                        <a:rPr kumimoji="1" lang="ja-JP" altLang="en-US" sz="12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8000"/>
                          </a:solidFill>
                        </a:rPr>
                        <a:t>foundation</a:t>
                      </a:r>
                      <a:endParaRPr kumimoji="1" lang="ja-JP" altLang="en-US" sz="12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98137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/>
                        <a:t>Aug.</a:t>
                      </a:r>
                      <a:r>
                        <a:rPr kumimoji="1" lang="ja-JP" altLang="en-US" sz="1200" b="1" dirty="0"/>
                        <a:t> </a:t>
                      </a:r>
                      <a:r>
                        <a:rPr kumimoji="1" lang="en-US" altLang="ja-JP" sz="1200" b="1" dirty="0"/>
                        <a:t>2018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err="1"/>
                        <a:t>Idemitsu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Equinor</a:t>
                      </a:r>
                      <a:r>
                        <a:rPr kumimoji="1" lang="en-US" altLang="ja-JP" sz="1200" b="1"/>
                        <a:t>(Norway</a:t>
                      </a:r>
                      <a:r>
                        <a:rPr kumimoji="1" lang="en-US" altLang="ja-JP" sz="1200" b="1" dirty="0"/>
                        <a:t>)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Hywind</a:t>
                      </a:r>
                      <a:r>
                        <a:rPr kumimoji="1" lang="ja-JP" altLang="en-US" sz="1200" b="1" dirty="0"/>
                        <a:t> </a:t>
                      </a:r>
                      <a:r>
                        <a:rPr kumimoji="1" lang="en-US" altLang="ja-JP" sz="1200" b="1" dirty="0"/>
                        <a:t>Tampen</a:t>
                      </a:r>
                      <a:endParaRPr kumimoji="1" lang="ja-JP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01005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Sep.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2018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Power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ENGIE</a:t>
                      </a:r>
                      <a:r>
                        <a:rPr kumimoji="1" lang="ja-JP" altLang="en-US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r>
                        <a:rPr kumimoji="1" lang="ja-JP" altLang="en-US" sz="1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Floating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offshore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wind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73717"/>
                  </a:ext>
                </a:extLst>
              </a:tr>
              <a:tr h="4447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Dec. 2018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JERA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Macquarie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200" b="1" baseline="0" dirty="0" err="1">
                          <a:solidFill>
                            <a:schemeClr val="tx1"/>
                          </a:solidFill>
                        </a:rPr>
                        <a:t>Swancore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Formosa1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128MW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, in Taiwan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93930"/>
                  </a:ext>
                </a:extLst>
              </a:tr>
              <a:tr h="2841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Jan. 2019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TEPCO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FF0000"/>
                          </a:solidFill>
                        </a:rPr>
                        <a:t>Orsted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Denmark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FF0000"/>
                          </a:solidFill>
                        </a:rPr>
                        <a:t>Choshi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 project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90254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Apr. 2019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Kyushu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Elec.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E.ON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Germany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Fixed bottom offshore wind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57481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2019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009900"/>
                          </a:solidFill>
                        </a:rPr>
                        <a:t>Shimoda</a:t>
                      </a: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 Iron Works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Euskal Forging(Spain)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Flange</a:t>
                      </a:r>
                      <a:r>
                        <a:rPr kumimoji="1" lang="ja-JP" altLang="en-US" sz="1200" b="1" baseline="0" dirty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for </a:t>
                      </a:r>
                      <a:r>
                        <a:rPr kumimoji="1" lang="en-US" altLang="ja-JP" sz="1200" b="1" baseline="0" dirty="0" err="1">
                          <a:solidFill>
                            <a:srgbClr val="009900"/>
                          </a:solidFill>
                        </a:rPr>
                        <a:t>monoplle</a:t>
                      </a:r>
                      <a:r>
                        <a:rPr kumimoji="1" lang="en-US" altLang="ja-JP" sz="1200" b="1" baseline="0" dirty="0">
                          <a:solidFill>
                            <a:srgbClr val="009900"/>
                          </a:solidFill>
                        </a:rPr>
                        <a:t> foundation</a:t>
                      </a:r>
                      <a:endParaRPr kumimoji="1" lang="ja-JP" alt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57365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Oct. 2019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Taisei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IDEOL(France)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Floating</a:t>
                      </a: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offshore</a:t>
                      </a: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wind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712679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May. 2020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Tokyo Gas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Principle Power</a:t>
                      </a:r>
                      <a:r>
                        <a:rPr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USA</a:t>
                      </a:r>
                      <a:r>
                        <a:rPr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Floating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offshore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wind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49434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Jun. 2020</a:t>
                      </a:r>
                      <a:endParaRPr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JERA</a:t>
                      </a:r>
                      <a:endParaRPr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IDEOL</a:t>
                      </a:r>
                      <a:r>
                        <a:rPr lang="ja-JP" altLang="en-US" sz="1200" b="1" baseline="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France</a:t>
                      </a:r>
                      <a:r>
                        <a:rPr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r>
                        <a:rPr lang="en-US" altLang="ja-JP" sz="1200" b="1" baseline="0" dirty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kumimoji="1" lang="en-US" altLang="ja-JP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ADEME</a:t>
                      </a:r>
                      <a:r>
                        <a:rPr kumimoji="1" lang="en-US" altLang="ja-JP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(France</a:t>
                      </a:r>
                      <a:r>
                        <a:rPr lang="ja-JP" altLang="en-US" sz="1200" b="1" baseline="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ja-JP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</a:rPr>
                        <a:t>Floating offshore wind in UK and France</a:t>
                      </a:r>
                      <a:endParaRPr kumimoji="1" lang="ja-JP" alt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960690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Jul. 2020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MHI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CIP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Denmark</a:t>
                      </a:r>
                      <a:r>
                        <a:rPr kumimoji="1" lang="ja-JP" altLang="en-US" sz="1200" b="1" baseline="0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Offshore wind in Hokkaido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94118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FF0000"/>
                          </a:solidFill>
                        </a:rPr>
                        <a:t>Sep. 2020</a:t>
                      </a:r>
                      <a:endParaRPr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err="1">
                          <a:solidFill>
                            <a:srgbClr val="FF0000"/>
                          </a:solidFill>
                        </a:rPr>
                        <a:t>Acaia</a:t>
                      </a:r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 Renewables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FF0000"/>
                          </a:solidFill>
                        </a:rPr>
                        <a:t>Iberdrola(Spain)</a:t>
                      </a:r>
                      <a:endParaRPr kumimoji="1" lang="ja-JP" alt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Offshore wind in 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42039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Nov. 2020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Nihon Yusen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Fugro(Netherland)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Seabed research Vessel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28661"/>
                  </a:ext>
                </a:extLst>
              </a:tr>
              <a:tr h="266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Apr. 2021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Penta Ocean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DEME(Belgium)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Construction JV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95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May 2021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Toshiba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GE(USA)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Offshore WTG nacelle assemble in 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998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Jan 2022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NYK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Van Oord(Netherland)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Offshore wind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4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baseline="0" dirty="0">
                          <a:solidFill>
                            <a:srgbClr val="00B050"/>
                          </a:solidFill>
                        </a:rPr>
                        <a:t>Feb. 2022</a:t>
                      </a:r>
                      <a:endParaRPr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Kajima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Van Oord(Netherland)</a:t>
                      </a:r>
                      <a:endParaRPr kumimoji="1" lang="ja-JP" altLang="en-US" sz="12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4386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7817B3-48C0-415E-9204-83C0DCFA2A8D}"/>
              </a:ext>
            </a:extLst>
          </p:cNvPr>
          <p:cNvSpPr txBox="1"/>
          <p:nvPr/>
        </p:nvSpPr>
        <p:spPr>
          <a:xfrm>
            <a:off x="1961710" y="278650"/>
            <a:ext cx="7182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Green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design,manufacturing,construction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black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worldwide,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domestic (Japan)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A8EE745-F35D-41A6-B549-09180E8FBB9D}"/>
              </a:ext>
            </a:extLst>
          </p:cNvPr>
          <p:cNvSpPr/>
          <p:nvPr/>
        </p:nvSpPr>
        <p:spPr bwMode="auto">
          <a:xfrm>
            <a:off x="231647" y="6596590"/>
            <a:ext cx="6725618" cy="207785"/>
          </a:xfrm>
          <a:prstGeom prst="rect">
            <a:avLst/>
          </a:prstGeom>
          <a:noFill/>
          <a:ln w="158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5153E9E-F67F-4FC8-8B23-570ECC8D22FA}"/>
              </a:ext>
            </a:extLst>
          </p:cNvPr>
          <p:cNvSpPr/>
          <p:nvPr/>
        </p:nvSpPr>
        <p:spPr bwMode="auto">
          <a:xfrm>
            <a:off x="186641" y="6084295"/>
            <a:ext cx="8120773" cy="176616"/>
          </a:xfrm>
          <a:prstGeom prst="rect">
            <a:avLst/>
          </a:prstGeom>
          <a:noFill/>
          <a:ln w="158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9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E6F4C-791C-4D52-87CE-88335D4C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5" y="97200"/>
            <a:ext cx="8930335" cy="836613"/>
          </a:xfrm>
        </p:spPr>
        <p:txBody>
          <a:bodyPr/>
          <a:lstStyle/>
          <a:p>
            <a:r>
              <a:rPr kumimoji="1" lang="en-US" altLang="ja-JP" sz="3200" dirty="0"/>
              <a:t>Mitsubishi Co. &amp; C Tech group dominated </a:t>
            </a:r>
            <a:br>
              <a:rPr kumimoji="1" lang="en-US" altLang="ja-JP" sz="3200" dirty="0"/>
            </a:br>
            <a:r>
              <a:rPr kumimoji="1" lang="en-US" altLang="ja-JP" sz="3200" dirty="0"/>
              <a:t>Round 1 auction on 24 Dec. 2021, using </a:t>
            </a:r>
            <a:r>
              <a:rPr kumimoji="1" lang="en-US" altLang="ja-JP" sz="3200" dirty="0" err="1"/>
              <a:t>Haliade</a:t>
            </a:r>
            <a:r>
              <a:rPr kumimoji="1" lang="en-US" altLang="ja-JP" sz="3200" dirty="0"/>
              <a:t> X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F74157-CE4B-4050-96BE-FA586B0F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37</a:t>
            </a:fld>
            <a:endParaRPr lang="ja-JP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3673D7-39C2-4E84-A295-98D1CFEB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1024978"/>
            <a:ext cx="7427913" cy="550413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B04DC-3B53-4067-9FB6-7EAB698A7879}"/>
              </a:ext>
            </a:extLst>
          </p:cNvPr>
          <p:cNvSpPr txBox="1"/>
          <p:nvPr/>
        </p:nvSpPr>
        <p:spPr>
          <a:xfrm>
            <a:off x="4076945" y="2078850"/>
            <a:ext cx="50220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It looks like that Japanese domestic developers dominated Round 1 auction on 24 Dec.2021.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4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ADC05-40D3-46C4-A4A9-8B9AB900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Kajima Co. </a:t>
            </a:r>
            <a:r>
              <a:rPr lang="en-US" altLang="ja-JP" dirty="0"/>
              <a:t>partner with Van Oord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FFB584-AA94-4324-A859-8B2BD2CF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38</a:t>
            </a:fld>
            <a:endParaRPr lang="ja-JP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E62686-FB5E-4B53-8962-C96E0077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997938"/>
            <a:ext cx="8172400" cy="54757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C7240B-B3AB-4DFC-8B26-878C08BE0BBC}"/>
              </a:ext>
            </a:extLst>
          </p:cNvPr>
          <p:cNvSpPr txBox="1"/>
          <p:nvPr/>
        </p:nvSpPr>
        <p:spPr>
          <a:xfrm>
            <a:off x="4159178" y="830666"/>
            <a:ext cx="481442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But, Holland Van Oord got construction work with Japanese </a:t>
            </a:r>
            <a:r>
              <a:rPr lang="en-US" altLang="ja-JP" dirty="0">
                <a:solidFill>
                  <a:srgbClr val="FF0000"/>
                </a:solidFill>
              </a:rPr>
              <a:t>K</a:t>
            </a:r>
            <a:r>
              <a:rPr kumimoji="1" lang="en-US" altLang="ja-JP" dirty="0">
                <a:solidFill>
                  <a:srgbClr val="FF0000"/>
                </a:solidFill>
              </a:rPr>
              <a:t>ajima at Round1 auction.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47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9AD15-666A-4230-8108-DBDA7E2B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93"/>
            <a:ext cx="9144000" cy="836613"/>
          </a:xfrm>
        </p:spPr>
        <p:txBody>
          <a:bodyPr/>
          <a:lstStyle/>
          <a:p>
            <a:r>
              <a:rPr kumimoji="1" lang="en-US" altLang="ja-JP" dirty="0"/>
              <a:t>Toshiba is to start </a:t>
            </a:r>
            <a:r>
              <a:rPr kumimoji="1" lang="en-US" altLang="ja-JP" dirty="0" err="1"/>
              <a:t>Haliade</a:t>
            </a:r>
            <a:r>
              <a:rPr kumimoji="1" lang="en-US" altLang="ja-JP" dirty="0"/>
              <a:t> X nacelle assembly in Yokohama factory.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5F9B1D-CADA-45F8-8AA5-506CEBA6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672C68-10C4-4E91-A362-8DDEBC36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1303793"/>
            <a:ext cx="8227025" cy="55542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EE4C068-004B-41AE-A989-5A92359E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45" y="4815490"/>
            <a:ext cx="3158783" cy="19453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CC29D6-4A88-440F-AA68-C9F52A10DD31}"/>
              </a:ext>
            </a:extLst>
          </p:cNvPr>
          <p:cNvSpPr txBox="1"/>
          <p:nvPr/>
        </p:nvSpPr>
        <p:spPr>
          <a:xfrm>
            <a:off x="4329578" y="449999"/>
            <a:ext cx="464402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GE got Round1 order and their </a:t>
            </a:r>
            <a:r>
              <a:rPr kumimoji="1" lang="en-US" altLang="ja-JP" dirty="0" err="1">
                <a:solidFill>
                  <a:srgbClr val="FF0000"/>
                </a:solidFill>
              </a:rPr>
              <a:t>Haliade</a:t>
            </a:r>
            <a:r>
              <a:rPr kumimoji="1" lang="en-US" altLang="ja-JP" dirty="0">
                <a:solidFill>
                  <a:srgbClr val="FF0000"/>
                </a:solidFill>
              </a:rPr>
              <a:t> X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are to be assembled by Japanese Toshiba.</a:t>
            </a:r>
          </a:p>
          <a:p>
            <a:r>
              <a:rPr lang="en-US" altLang="ja-JP" u="sng" dirty="0">
                <a:solidFill>
                  <a:srgbClr val="FF0000"/>
                </a:solidFill>
              </a:rPr>
              <a:t>International cooperation is the key to get work in Japanese offshore wind.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3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16D0BF-6D97-4047-933F-462CE700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" y="31693"/>
            <a:ext cx="8632070" cy="836613"/>
          </a:xfrm>
        </p:spPr>
        <p:txBody>
          <a:bodyPr/>
          <a:lstStyle/>
          <a:p>
            <a:r>
              <a:rPr lang="en-US" altLang="ja-JP" dirty="0"/>
              <a:t>Japanese</a:t>
            </a:r>
            <a:r>
              <a:rPr kumimoji="1" lang="en-US" altLang="ja-JP" dirty="0"/>
              <a:t> 6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Energy Master Plan has announced in Oct. 2021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C63B16-A23D-4251-ACE8-AEFFEB53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4</a:t>
            </a:fld>
            <a:endParaRPr lang="ja-JP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ADCD9F-7CBB-4541-89DE-0B44D10C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088740"/>
            <a:ext cx="7155032" cy="47255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792527-3589-4500-8703-84FA5DBE54D6}"/>
              </a:ext>
            </a:extLst>
          </p:cNvPr>
          <p:cNvSpPr txBox="1"/>
          <p:nvPr/>
        </p:nvSpPr>
        <p:spPr>
          <a:xfrm>
            <a:off x="162668" y="2163339"/>
            <a:ext cx="170903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kumimoji="1" lang="en-US" altLang="ja-JP" dirty="0"/>
              <a:t>Solar</a:t>
            </a:r>
          </a:p>
          <a:p>
            <a:pPr algn="r">
              <a:spcBef>
                <a:spcPts val="1200"/>
              </a:spcBef>
            </a:pPr>
            <a:r>
              <a:rPr lang="en-US" altLang="ja-JP" dirty="0"/>
              <a:t>Onshore</a:t>
            </a:r>
            <a:r>
              <a:rPr lang="ja-JP" altLang="en-US" dirty="0"/>
              <a:t> </a:t>
            </a:r>
            <a:r>
              <a:rPr lang="en-US" altLang="ja-JP" dirty="0"/>
              <a:t>Wind</a:t>
            </a:r>
          </a:p>
          <a:p>
            <a:pPr algn="r">
              <a:spcBef>
                <a:spcPts val="600"/>
              </a:spcBef>
            </a:pPr>
            <a:r>
              <a:rPr lang="en-US" altLang="ja-JP" dirty="0"/>
              <a:t>Offshore Wind</a:t>
            </a:r>
          </a:p>
          <a:p>
            <a:pPr algn="r">
              <a:spcBef>
                <a:spcPts val="1200"/>
              </a:spcBef>
            </a:pPr>
            <a:r>
              <a:rPr lang="en-US" altLang="ja-JP" dirty="0"/>
              <a:t>Geothermal</a:t>
            </a:r>
          </a:p>
          <a:p>
            <a:pPr algn="r">
              <a:spcBef>
                <a:spcPts val="2100"/>
              </a:spcBef>
            </a:pPr>
            <a:r>
              <a:rPr lang="en-US" altLang="ja-JP" dirty="0"/>
              <a:t>Hydro</a:t>
            </a:r>
          </a:p>
          <a:p>
            <a:pPr algn="r">
              <a:spcBef>
                <a:spcPts val="2100"/>
              </a:spcBef>
            </a:pPr>
            <a:r>
              <a:rPr lang="en-US" altLang="ja-JP" dirty="0"/>
              <a:t>Biomass</a:t>
            </a:r>
          </a:p>
          <a:p>
            <a:pPr algn="r">
              <a:spcBef>
                <a:spcPts val="600"/>
              </a:spcBef>
            </a:pPr>
            <a:r>
              <a:rPr lang="ja-JP" altLang="en-US" dirty="0"/>
              <a:t> </a:t>
            </a:r>
            <a:r>
              <a:rPr lang="en-US" altLang="ja-JP" dirty="0"/>
              <a:t>Generation </a:t>
            </a:r>
          </a:p>
          <a:p>
            <a:pPr algn="r">
              <a:spcBef>
                <a:spcPts val="0"/>
              </a:spcBef>
            </a:pPr>
            <a:r>
              <a:rPr lang="en-US" altLang="ja-JP" dirty="0"/>
              <a:t>(100 Mil. kWh)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E1EDF2-7A82-4283-A07C-20BBCDC50028}"/>
              </a:ext>
            </a:extLst>
          </p:cNvPr>
          <p:cNvSpPr/>
          <p:nvPr/>
        </p:nvSpPr>
        <p:spPr>
          <a:xfrm>
            <a:off x="162668" y="2978950"/>
            <a:ext cx="5939502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45698B-E447-44D1-B6C7-D828BD19C642}"/>
              </a:ext>
            </a:extLst>
          </p:cNvPr>
          <p:cNvSpPr txBox="1"/>
          <p:nvPr/>
        </p:nvSpPr>
        <p:spPr>
          <a:xfrm>
            <a:off x="223634" y="5685645"/>
            <a:ext cx="892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Note:  5.7GW of offshore wind power is </a:t>
            </a:r>
            <a:r>
              <a:rPr kumimoji="1" lang="en-US" altLang="ja-JP" u="sng" dirty="0">
                <a:solidFill>
                  <a:srgbClr val="FF0000"/>
                </a:solidFill>
              </a:rPr>
              <a:t>in operation</a:t>
            </a:r>
            <a:r>
              <a:rPr kumimoji="1" lang="en-US" altLang="ja-JP" dirty="0">
                <a:solidFill>
                  <a:srgbClr val="FF0000"/>
                </a:solidFill>
              </a:rPr>
              <a:t>  by 2030.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   </a:t>
            </a:r>
            <a:r>
              <a:rPr kumimoji="1" lang="en-US" altLang="ja-JP" dirty="0">
                <a:solidFill>
                  <a:srgbClr val="FF0000"/>
                </a:solidFill>
              </a:rPr>
              <a:t>More 1 or 2GW may be added by government &amp; industry efforts.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   “10GW by 2030” at “Offshore Wind Power Industrial Vision” is “Approval base”.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      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917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505" y="445697"/>
            <a:ext cx="8955995" cy="938640"/>
          </a:xfrm>
        </p:spPr>
        <p:txBody>
          <a:bodyPr/>
          <a:lstStyle/>
          <a:p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The Japan Wind Power Association (JWPA)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4733" y="1718810"/>
            <a:ext cx="8640960" cy="41854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sz="1800" dirty="0"/>
              <a:t>■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Brief History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17, 2001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as a voluntary organization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May. 27, 2009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as a General Incorporated Association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Composition of Members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(as of 22 Mar., 2022)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members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525 companies and corporations</a:t>
            </a:r>
            <a:endParaRPr lang="en-US" altLang="ja-JP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members own and operate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approx.85%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of the wind farms in Japan.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JWPA board is managed by 20 directors and 2 auditors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members constitute of developers, manufacturers,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general contractors, law firms, financial institutions, etc.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E06613-1C55-4107-A064-1A77F8934224}"/>
              </a:ext>
            </a:extLst>
          </p:cNvPr>
          <p:cNvSpPr txBox="1"/>
          <p:nvPr/>
        </p:nvSpPr>
        <p:spPr>
          <a:xfrm>
            <a:off x="8757465" y="1436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9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DD3322-2E4D-4E94-A178-49959ED4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Core Members of JWPA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881A64-BCA0-40C4-AF79-F2D3C336464B}"/>
              </a:ext>
            </a:extLst>
          </p:cNvPr>
          <p:cNvSpPr/>
          <p:nvPr/>
        </p:nvSpPr>
        <p:spPr>
          <a:xfrm>
            <a:off x="322185" y="6232263"/>
            <a:ext cx="691769" cy="21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69436E-6849-4437-8FB4-5E290B13FE37}"/>
              </a:ext>
            </a:extLst>
          </p:cNvPr>
          <p:cNvSpPr txBox="1"/>
          <p:nvPr/>
        </p:nvSpPr>
        <p:spPr>
          <a:xfrm>
            <a:off x="8487434" y="53626"/>
            <a:ext cx="65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23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22B5CD0-983B-43AA-9F3F-3DEC6F33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13765"/>
            <a:ext cx="83439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41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1590" y="1268760"/>
            <a:ext cx="8370930" cy="4779200"/>
          </a:xfrm>
        </p:spPr>
        <p:txBody>
          <a:bodyPr/>
          <a:lstStyle/>
          <a:p>
            <a:pPr marL="0" indent="0">
              <a:buNone/>
            </a:pP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Offshore wind power</a:t>
            </a:r>
          </a:p>
          <a:p>
            <a:pPr marL="0" indent="0">
              <a:buNone/>
            </a:pPr>
            <a:r>
              <a:rPr lang="ja-JP" altLang="en-US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in Japan is promising.</a:t>
            </a:r>
          </a:p>
          <a:p>
            <a:pPr marL="0" indent="0">
              <a:buNone/>
            </a:pP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Please get the chance. </a:t>
            </a:r>
          </a:p>
          <a:p>
            <a:pPr marL="0" indent="0">
              <a:buNone/>
            </a:pPr>
            <a:r>
              <a:rPr lang="en-US" altLang="ja-JP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 Thank you for your attention</a:t>
            </a:r>
            <a:r>
              <a:rPr lang="ja-JP" altLang="en-US" sz="4000" dirty="0">
                <a:latin typeface="Arial Unicode MS" panose="020B060402020202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4000" dirty="0">
              <a:latin typeface="Arial Unicode MS" panose="020B0604020202020204" pitchFamily="50" charset="-128"/>
              <a:ea typeface="メイリオ" panose="020B0604030504040204" pitchFamily="50" charset="-128"/>
            </a:endParaRPr>
          </a:p>
          <a:p>
            <a:pPr algn="r"/>
            <a:endParaRPr kumimoji="1" lang="en-US" altLang="ja-JP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926528-104E-441C-82DC-66FBA3A301CB}"/>
              </a:ext>
            </a:extLst>
          </p:cNvPr>
          <p:cNvSpPr txBox="1"/>
          <p:nvPr/>
        </p:nvSpPr>
        <p:spPr>
          <a:xfrm>
            <a:off x="8622450" y="98630"/>
            <a:ext cx="450050" cy="36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FF8B8-BDA6-4AC2-8AEF-393D656E5FCC}" type="slidenum">
              <a:rPr kumimoji="1" lang="en-US" altLang="ja-JP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5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538" y="-35249"/>
            <a:ext cx="8800600" cy="836613"/>
          </a:xfrm>
        </p:spPr>
        <p:txBody>
          <a:bodyPr/>
          <a:lstStyle/>
          <a:p>
            <a:r>
              <a:rPr kumimoji="1" lang="en-US" altLang="ja-JP" sz="2800" dirty="0"/>
              <a:t>Laws and Tariff at Offshore Wind Power in Japan</a:t>
            </a:r>
            <a:br>
              <a:rPr kumimoji="1" lang="en-US" altLang="ja-JP" sz="2800" dirty="0"/>
            </a:br>
            <a:r>
              <a:rPr kumimoji="1" lang="en-US" altLang="ja-JP" sz="2000" dirty="0"/>
              <a:t>Japanese sea area is divided into several categories by Japanese law system. 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27731-14B4-403C-822C-52F5229027D6}" type="slidenum">
              <a:rPr kumimoji="1" lang="ja-JP" altLang="ja-JP" sz="9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30797"/>
              </p:ext>
            </p:extLst>
          </p:nvPr>
        </p:nvGraphicFramePr>
        <p:xfrm>
          <a:off x="296525" y="1178750"/>
          <a:ext cx="8677075" cy="3283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370">
                  <a:extLst>
                    <a:ext uri="{9D8B030D-6E8A-4147-A177-3AD203B41FA5}">
                      <a16:colId xmlns:a16="http://schemas.microsoft.com/office/drawing/2014/main" val="1780078000"/>
                    </a:ext>
                  </a:extLst>
                </a:gridCol>
                <a:gridCol w="128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568">
                  <a:extLst>
                    <a:ext uri="{9D8B030D-6E8A-4147-A177-3AD203B41FA5}">
                      <a16:colId xmlns:a16="http://schemas.microsoft.com/office/drawing/2014/main" val="3431021478"/>
                    </a:ext>
                  </a:extLst>
                </a:gridCol>
              </a:tblGrid>
              <a:tr h="302396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Sea Area Categories</a:t>
                      </a:r>
                      <a:endParaRPr kumimoji="1" lang="ja-JP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Law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Occupation</a:t>
                      </a:r>
                      <a:r>
                        <a:rPr kumimoji="1" lang="en-US" altLang="ja-JP" baseline="0" dirty="0"/>
                        <a:t> year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Auction Organizer</a:t>
                      </a:r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Tariff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FY2021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FY2022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FY2022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521">
                <a:tc rowSpan="3"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r>
                        <a:rPr kumimoji="1" lang="en-US" altLang="ja-JP" dirty="0"/>
                        <a:t>Territorial</a:t>
                      </a:r>
                    </a:p>
                    <a:p>
                      <a:pPr algn="ctr"/>
                      <a:r>
                        <a:rPr kumimoji="1" lang="en-US" altLang="ja-JP" dirty="0"/>
                        <a:t>Sea </a:t>
                      </a:r>
                    </a:p>
                    <a:p>
                      <a:pPr algn="ctr"/>
                      <a:r>
                        <a:rPr kumimoji="1" lang="en-US" altLang="ja-JP" dirty="0"/>
                        <a:t>(Within 22.4 km</a:t>
                      </a:r>
                    </a:p>
                    <a:p>
                      <a:pPr algn="ctr"/>
                      <a:r>
                        <a:rPr kumimoji="1" lang="en-US" altLang="ja-JP" dirty="0"/>
                        <a:t>From</a:t>
                      </a:r>
                    </a:p>
                    <a:p>
                      <a:pPr algn="ctr"/>
                      <a:r>
                        <a:rPr kumimoji="1" lang="en-US" altLang="ja-JP" dirty="0"/>
                        <a:t>Seashore)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Port </a:t>
                      </a:r>
                    </a:p>
                    <a:p>
                      <a:pPr algn="ctr"/>
                      <a:r>
                        <a:rPr kumimoji="1" lang="en-US" altLang="ja-JP" dirty="0"/>
                        <a:t>Sea Area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Harbor &amp; Port</a:t>
                      </a:r>
                      <a:r>
                        <a:rPr kumimoji="1" lang="en-US" altLang="ja-JP" baseline="0" dirty="0"/>
                        <a:t> Law</a:t>
                      </a:r>
                    </a:p>
                    <a:p>
                      <a:pPr algn="ctr"/>
                      <a:r>
                        <a:rPr kumimoji="1" lang="en-US" altLang="ja-JP" baseline="0" dirty="0"/>
                        <a:t>(Amended </a:t>
                      </a:r>
                    </a:p>
                    <a:p>
                      <a:pPr algn="ctr"/>
                      <a:r>
                        <a:rPr kumimoji="1" lang="en-US" altLang="ja-JP" b="1" baseline="0" dirty="0"/>
                        <a:t>in 2016 </a:t>
                      </a:r>
                      <a:r>
                        <a:rPr kumimoji="1" lang="en-US" altLang="ja-JP" baseline="0" dirty="0"/>
                        <a:t>&amp; 2019)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Prefectural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Government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FIT</a:t>
                      </a:r>
                    </a:p>
                    <a:p>
                      <a:pPr algn="ctr"/>
                      <a:r>
                        <a:rPr kumimoji="1" lang="en-US" altLang="ja-JP" dirty="0"/>
                        <a:t>36 JPY/kWh</a:t>
                      </a:r>
                    </a:p>
                    <a:p>
                      <a:pPr algn="ctr"/>
                      <a:r>
                        <a:rPr kumimoji="1" lang="ja-JP" altLang="en-US" dirty="0"/>
                        <a:t>（</a:t>
                      </a:r>
                      <a:r>
                        <a:rPr kumimoji="1" lang="en-US" altLang="ja-JP" dirty="0"/>
                        <a:t>265 </a:t>
                      </a:r>
                      <a:r>
                        <a:rPr kumimoji="1" lang="ja-JP" altLang="en-US" dirty="0"/>
                        <a:t>€</a:t>
                      </a:r>
                      <a:r>
                        <a:rPr kumimoji="1" lang="en-US" altLang="ja-JP" dirty="0"/>
                        <a:t>/MWh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 data</a:t>
                      </a:r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2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General</a:t>
                      </a:r>
                    </a:p>
                    <a:p>
                      <a:pPr algn="ctr"/>
                      <a:r>
                        <a:rPr kumimoji="1" lang="en-US" altLang="ja-JP" dirty="0"/>
                        <a:t>Sea Area</a:t>
                      </a:r>
                    </a:p>
                    <a:p>
                      <a:pPr algn="ctr"/>
                      <a:endParaRPr kumimoji="1" lang="en-US" altLang="ja-JP" sz="900" dirty="0"/>
                    </a:p>
                    <a:p>
                      <a:pPr algn="ctr"/>
                      <a:r>
                        <a:rPr kumimoji="1" lang="en-US" altLang="ja-JP" sz="900" dirty="0"/>
                        <a:t>(Much</a:t>
                      </a:r>
                      <a:r>
                        <a:rPr kumimoji="1" lang="en-US" altLang="ja-JP" sz="900" baseline="0" dirty="0"/>
                        <a:t> broader than Port Associated Sea Area)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New offshore law</a:t>
                      </a: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(Enforced in 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April 2019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30 years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Central Government</a:t>
                      </a: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free)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Fixed Bottom : Auction</a:t>
                      </a: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(Up to 29 JPY/kWh, </a:t>
                      </a: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214 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/MWh)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Floating : FIT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 (36 JPY/kWh, 265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</a:rPr>
                        <a:t> €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/MWh)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40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u="none" dirty="0">
                          <a:solidFill>
                            <a:srgbClr val="008000"/>
                          </a:solidFill>
                        </a:rPr>
                        <a:t>GOJ</a:t>
                      </a:r>
                      <a:r>
                        <a:rPr lang="ja-JP" altLang="en-US" u="none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altLang="ja-JP" u="none" dirty="0">
                          <a:solidFill>
                            <a:srgbClr val="008000"/>
                          </a:solidFill>
                        </a:rPr>
                        <a:t>-</a:t>
                      </a:r>
                      <a:r>
                        <a:rPr lang="ja-JP" altLang="en-US" u="none" dirty="0">
                          <a:solidFill>
                            <a:srgbClr val="008000"/>
                          </a:solidFill>
                        </a:rPr>
                        <a:t> ｌ</a:t>
                      </a:r>
                      <a:r>
                        <a:rPr lang="en-US" altLang="ja-JP" u="none" dirty="0">
                          <a:solidFill>
                            <a:srgbClr val="008000"/>
                          </a:solidFill>
                        </a:rPr>
                        <a:t>ed Auction</a:t>
                      </a:r>
                    </a:p>
                    <a:p>
                      <a:pPr algn="ctr"/>
                      <a:r>
                        <a:rPr lang="ja-JP" altLang="en-US" sz="1050" u="none" dirty="0">
                          <a:solidFill>
                            <a:srgbClr val="008000"/>
                          </a:solidFill>
                        </a:rPr>
                        <a:t>（</a:t>
                      </a:r>
                      <a:r>
                        <a:rPr lang="en-US" altLang="ja-JP" sz="1050" u="none" dirty="0">
                          <a:solidFill>
                            <a:srgbClr val="008000"/>
                          </a:solidFill>
                        </a:rPr>
                        <a:t>may be after Round</a:t>
                      </a:r>
                      <a:r>
                        <a:rPr lang="ja-JP" altLang="en-US" sz="1050" u="none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altLang="ja-JP" sz="1050" u="none" dirty="0">
                          <a:solidFill>
                            <a:srgbClr val="008000"/>
                          </a:solidFill>
                        </a:rPr>
                        <a:t>5,</a:t>
                      </a:r>
                    </a:p>
                    <a:p>
                      <a:pPr algn="ctr"/>
                      <a:r>
                        <a:rPr lang="en-US" altLang="ja-JP" sz="1050" u="none" dirty="0">
                          <a:solidFill>
                            <a:srgbClr val="008000"/>
                          </a:solidFill>
                        </a:rPr>
                        <a:t>FY2023)</a:t>
                      </a:r>
                      <a:endParaRPr lang="ja-JP" altLang="en-US" sz="1050" u="none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rgbClr val="009900"/>
                          </a:solidFill>
                        </a:rPr>
                        <a:t>30 years</a:t>
                      </a:r>
                    </a:p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009900"/>
                          </a:solidFill>
                        </a:rPr>
                        <a:t>Central Government</a:t>
                      </a: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rgbClr val="009900"/>
                          </a:solidFill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rgbClr val="009900"/>
                          </a:solidFill>
                        </a:rPr>
                        <a:t>Controlled)</a:t>
                      </a:r>
                      <a:endParaRPr kumimoji="1" lang="ja-JP" alt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kumimoji="1" lang="en-US" altLang="ja-JP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38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/>
                        <a:t>Exclusive Economic Zone (EEZ)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 regulations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 data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 data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</a:t>
                      </a:r>
                      <a:r>
                        <a:rPr kumimoji="1" lang="en-US" altLang="ja-JP" baseline="0" dirty="0"/>
                        <a:t> data 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 data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061185" y="4410627"/>
            <a:ext cx="1890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Researched by JWPA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410ECA-235D-4262-9665-AA9C4AF08234}"/>
              </a:ext>
            </a:extLst>
          </p:cNvPr>
          <p:cNvSpPr txBox="1"/>
          <p:nvPr/>
        </p:nvSpPr>
        <p:spPr>
          <a:xfrm>
            <a:off x="34538" y="4570051"/>
            <a:ext cx="9202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 No floating projects are conducted at Port Associated Area now.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ja-JP" sz="1400" dirty="0"/>
              <a:t>- As for Port Sea Area, auction had done for 5 areas.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ja-JP" sz="1400" dirty="0"/>
              <a:t>- As for General Sea Area, total 23 areas are nominated for auction now. </a:t>
            </a:r>
          </a:p>
          <a:p>
            <a:pPr lvl="0">
              <a:defRPr/>
            </a:pPr>
            <a:r>
              <a:rPr lang="en-US" altLang="ja-JP" sz="1400" dirty="0"/>
              <a:t>  Within 23 areas, the auction winners were announced for 4 areas by 2021 end (Round 1)..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 In July 2021, Japan’s METI chose three government-led central coordinated research projects, including Gann-u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and Minami-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Shiribeshi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in Hokkaido prefecture, Sakata in Yamagata prefecture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Hirono in Iwate prefecture.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Wind resource measurement, seabed survey and environmental impact assessment for those three projects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will be completed by the government before the auction.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Hirono project is set for floating offshore wind.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 The shift to GOJ - led system will take place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after Round 5 (FY2025).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9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A9A23-889F-4DEF-A6DA-08BA0E82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0" y="0"/>
            <a:ext cx="9064042" cy="710218"/>
          </a:xfrm>
        </p:spPr>
        <p:txBody>
          <a:bodyPr/>
          <a:lstStyle/>
          <a:p>
            <a:pPr algn="ctr"/>
            <a:r>
              <a:rPr kumimoji="1" lang="en-US" altLang="ja-JP" sz="2800" dirty="0"/>
              <a:t>Development in </a:t>
            </a:r>
            <a:r>
              <a:rPr lang="en-US" altLang="ja-JP" sz="2800" dirty="0"/>
              <a:t>Port Sea Area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5BAA8-0687-4A5C-B94A-27FE08D1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/>
              <a:ea typeface="ＭＳ Ｐゴシック" charset="-128"/>
              <a:cs typeface="+mn-cs"/>
            </a:endParaRPr>
          </a:p>
        </p:txBody>
      </p:sp>
      <p:pic>
        <p:nvPicPr>
          <p:cNvPr id="1026" name="Picture 2" descr="Focus on Japan | 2020-08-19 | World Grain">
            <a:extLst>
              <a:ext uri="{FF2B5EF4-FFF2-40B4-BE49-F238E27FC236}">
                <a16:creationId xmlns:a16="http://schemas.microsoft.com/office/drawing/2014/main" id="{E39C1AAA-5C59-4C5B-8CB8-635BDE67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" y="70066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2D7BA0-684A-44B7-AAA0-60C5035F0D05}"/>
              </a:ext>
            </a:extLst>
          </p:cNvPr>
          <p:cNvSpPr txBox="1"/>
          <p:nvPr/>
        </p:nvSpPr>
        <p:spPr>
          <a:xfrm>
            <a:off x="4766162" y="1058663"/>
            <a:ext cx="17101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Ishikari-Shinko,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Hokkaido pref.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>
                <a:solidFill>
                  <a:srgbClr val="00B050"/>
                </a:solidFill>
              </a:rPr>
              <a:t>99 </a:t>
            </a:r>
            <a:r>
              <a:rPr lang="en-US" altLang="ja-JP" sz="1600" dirty="0">
                <a:solidFill>
                  <a:srgbClr val="00B050"/>
                </a:solidFill>
              </a:rPr>
              <a:t>MW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D75F10-88BA-4A49-B049-5527A978DC3D}"/>
              </a:ext>
            </a:extLst>
          </p:cNvPr>
          <p:cNvSpPr/>
          <p:nvPr/>
        </p:nvSpPr>
        <p:spPr>
          <a:xfrm>
            <a:off x="6732240" y="4509120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BE04CFF-BDAC-4EBC-9EB9-AA1C24CC8DEE}"/>
              </a:ext>
            </a:extLst>
          </p:cNvPr>
          <p:cNvSpPr/>
          <p:nvPr/>
        </p:nvSpPr>
        <p:spPr>
          <a:xfrm>
            <a:off x="6341338" y="2888940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67B03E02-FAFD-4BBF-AF32-CFE98707D75D}"/>
              </a:ext>
            </a:extLst>
          </p:cNvPr>
          <p:cNvSpPr/>
          <p:nvPr/>
        </p:nvSpPr>
        <p:spPr>
          <a:xfrm>
            <a:off x="3086835" y="5589240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769E4A-4496-4193-AF30-E8B9983F5159}"/>
              </a:ext>
            </a:extLst>
          </p:cNvPr>
          <p:cNvSpPr txBox="1"/>
          <p:nvPr/>
        </p:nvSpPr>
        <p:spPr>
          <a:xfrm>
            <a:off x="4505771" y="2576660"/>
            <a:ext cx="1710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Akita Port &amp;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Noshiro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Port,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Akita pref.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srgbClr val="00B050"/>
                </a:solidFill>
              </a:rPr>
              <a:t>139 MW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7318DDF4-410C-4C0A-A144-E62FF78B3067}"/>
              </a:ext>
            </a:extLst>
          </p:cNvPr>
          <p:cNvSpPr/>
          <p:nvPr/>
        </p:nvSpPr>
        <p:spPr>
          <a:xfrm>
            <a:off x="6327195" y="3012942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BC7AA1-B031-4901-89B7-9A42FACD8A8C}"/>
              </a:ext>
            </a:extLst>
          </p:cNvPr>
          <p:cNvSpPr txBox="1"/>
          <p:nvPr/>
        </p:nvSpPr>
        <p:spPr>
          <a:xfrm>
            <a:off x="795495" y="5649178"/>
            <a:ext cx="2133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Hibikinada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Kitakyushu port,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Fukuoka pref.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rgbClr val="00B050"/>
                </a:solidFill>
              </a:rPr>
              <a:t>220MW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04EACB-8858-4105-9CD9-D5BE44C56925}"/>
              </a:ext>
            </a:extLst>
          </p:cNvPr>
          <p:cNvSpPr txBox="1"/>
          <p:nvPr/>
        </p:nvSpPr>
        <p:spPr>
          <a:xfrm>
            <a:off x="6840538" y="4325739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Kashima port,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Ibaraki pref.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1" dirty="0">
                <a:solidFill>
                  <a:srgbClr val="00B050"/>
                </a:solidFill>
              </a:rPr>
              <a:t>220 MW</a:t>
            </a:r>
            <a:endParaRPr kumimoji="1" lang="it-IT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00B63E02-7285-4171-8795-49073AA5BB58}"/>
              </a:ext>
            </a:extLst>
          </p:cNvPr>
          <p:cNvSpPr/>
          <p:nvPr/>
        </p:nvSpPr>
        <p:spPr>
          <a:xfrm>
            <a:off x="6597225" y="1335705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CBF4F7D-0176-443B-B192-EF5170465425}"/>
              </a:ext>
            </a:extLst>
          </p:cNvPr>
          <p:cNvSpPr/>
          <p:nvPr/>
        </p:nvSpPr>
        <p:spPr>
          <a:xfrm>
            <a:off x="6874220" y="2486650"/>
            <a:ext cx="135015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229C2C-66F0-4F65-A200-7E030A7303EF}"/>
              </a:ext>
            </a:extLst>
          </p:cNvPr>
          <p:cNvSpPr txBox="1"/>
          <p:nvPr/>
        </p:nvSpPr>
        <p:spPr>
          <a:xfrm>
            <a:off x="6978879" y="203365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Mutsu-ogawara bay,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Aomori pref.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1" dirty="0">
                <a:solidFill>
                  <a:srgbClr val="00B050"/>
                </a:solidFill>
              </a:rPr>
              <a:t>80 MW</a:t>
            </a:r>
            <a:endParaRPr kumimoji="1" lang="it-IT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4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A9C11-D183-4731-AC1F-2843B52F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Development at Port Associated Sea Area</a:t>
            </a:r>
            <a:endParaRPr kumimoji="1" lang="ja-JP" altLang="en-US" dirty="0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063B5D0-5A83-44B3-911B-99768BCE5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253490"/>
              </p:ext>
            </p:extLst>
          </p:nvPr>
        </p:nvGraphicFramePr>
        <p:xfrm>
          <a:off x="251520" y="1313765"/>
          <a:ext cx="8640960" cy="335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9040651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29834858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4592473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425174700"/>
                    </a:ext>
                  </a:extLst>
                </a:gridCol>
              </a:tblGrid>
              <a:tr h="4245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Project name &amp; place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Site output &amp; turbines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Developer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Statas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9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Akita Port &amp; </a:t>
                      </a:r>
                      <a:r>
                        <a:rPr kumimoji="1" lang="en-US" altLang="ja-JP" dirty="0" err="1"/>
                        <a:t>Noshiro</a:t>
                      </a:r>
                      <a:r>
                        <a:rPr kumimoji="1" lang="en-US" altLang="ja-JP" dirty="0"/>
                        <a:t> Port,</a:t>
                      </a:r>
                    </a:p>
                    <a:p>
                      <a:r>
                        <a:rPr kumimoji="1" lang="en-US" altLang="ja-JP" dirty="0"/>
                        <a:t>In Akita pref.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Vestas 4.2MW x 33 units = 139 MW,  </a:t>
                      </a:r>
                    </a:p>
                    <a:p>
                      <a:r>
                        <a:rPr kumimoji="1" lang="en-US" altLang="ja-JP" dirty="0"/>
                        <a:t>Monopile foundation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Marubeni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Waiting for rotor &amp; </a:t>
                      </a:r>
                      <a:r>
                        <a:rPr kumimoji="1" lang="en-US" altLang="ja-JP" dirty="0" err="1"/>
                        <a:t>racelle</a:t>
                      </a:r>
                      <a:r>
                        <a:rPr kumimoji="1" lang="en-US" altLang="ja-JP" dirty="0"/>
                        <a:t> assembly.  Start operation by 2022 end.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69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Hibikinada</a:t>
                      </a:r>
                      <a:r>
                        <a:rPr kumimoji="1" lang="en-US" altLang="ja-JP" dirty="0"/>
                        <a:t>, Kitakyushu port, </a:t>
                      </a:r>
                    </a:p>
                    <a:p>
                      <a:r>
                        <a:rPr kumimoji="1" lang="en-US" altLang="ja-JP" dirty="0"/>
                        <a:t>In Fukuoka pref.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Vestas 9.5MW x 25 units = 220 MW </a:t>
                      </a:r>
                    </a:p>
                    <a:p>
                      <a:r>
                        <a:rPr kumimoji="1" lang="en-US" altLang="ja-JP" dirty="0"/>
                        <a:t>Jacket foundation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Kyuden</a:t>
                      </a:r>
                      <a:r>
                        <a:rPr kumimoji="1" lang="en-US" altLang="ja-JP" dirty="0"/>
                        <a:t> </a:t>
                      </a:r>
                      <a:r>
                        <a:rPr kumimoji="1" lang="en-US" altLang="ja-JP" dirty="0" err="1"/>
                        <a:t>Mirai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(Subsidiary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of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Kyushu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Electric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Power Co.)</a:t>
                      </a:r>
                      <a:r>
                        <a:rPr kumimoji="1" lang="ja-JP" altLang="en-US" dirty="0"/>
                        <a:t> 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Under construction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8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Ishikari-Shinko,</a:t>
                      </a:r>
                    </a:p>
                    <a:p>
                      <a:r>
                        <a:rPr kumimoji="1" lang="en-US" altLang="ja-JP" dirty="0"/>
                        <a:t>In Hokkaido pref.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8MW x 14units = 99 MW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Green Power Investment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Under Construction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01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Kashima port,</a:t>
                      </a:r>
                    </a:p>
                    <a:p>
                      <a:r>
                        <a:rPr kumimoji="1" lang="en-US" altLang="ja-JP" dirty="0"/>
                        <a:t>In Ibaraki pref.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Max 180 MW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/>
                        <a:t>Windpower</a:t>
                      </a:r>
                      <a:r>
                        <a:rPr kumimoji="1" lang="en-US" altLang="ja-JP" dirty="0"/>
                        <a:t> group</a:t>
                      </a: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Waiting for construction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03153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Mutsu-</a:t>
                      </a:r>
                      <a:r>
                        <a:rPr kumimoji="1" lang="en-US" altLang="ja-JP" dirty="0" err="1"/>
                        <a:t>ogawara</a:t>
                      </a:r>
                      <a:r>
                        <a:rPr kumimoji="1" lang="en-US" altLang="ja-JP" dirty="0"/>
                        <a:t> bay,</a:t>
                      </a:r>
                    </a:p>
                    <a:p>
                      <a:r>
                        <a:rPr kumimoji="1" lang="en-US" altLang="ja-JP" dirty="0"/>
                        <a:t>In Aomori pref.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80 MW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Kitanihon</a:t>
                      </a:r>
                      <a:r>
                        <a:rPr kumimoji="1" lang="en-US" altLang="ja-JP" dirty="0"/>
                        <a:t>-</a:t>
                      </a:r>
                      <a:r>
                        <a:rPr kumimoji="1" lang="en-US" altLang="ja-JP" dirty="0" err="1"/>
                        <a:t>Kaiji</a:t>
                      </a:r>
                      <a:r>
                        <a:rPr kumimoji="1" lang="en-US" altLang="ja-JP" dirty="0"/>
                        <a:t>-Kogyou, etc.</a:t>
                      </a:r>
                    </a:p>
                    <a:p>
                      <a:r>
                        <a:rPr kumimoji="1" lang="en-US" altLang="ja-JP" dirty="0"/>
                        <a:t>(Local company in Aomori)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Waiting for construction</a:t>
                      </a: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95215"/>
                  </a:ext>
                </a:extLst>
              </a:tr>
            </a:tbl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85A90E-B89C-4868-88F0-0F7C4E67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B15AAB-6AC7-4C71-A407-9BBDEC1E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7731-14B4-403C-822C-52F5229027D6}" type="slidenum">
              <a:rPr lang="ja-JP" altLang="ja-JP" smtClean="0"/>
              <a:pPr/>
              <a:t>7</a:t>
            </a:fld>
            <a:endParaRPr lang="ja-JP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05819B-586B-4823-865E-910D055ED130}"/>
              </a:ext>
            </a:extLst>
          </p:cNvPr>
          <p:cNvSpPr txBox="1"/>
          <p:nvPr/>
        </p:nvSpPr>
        <p:spPr>
          <a:xfrm>
            <a:off x="448621" y="4824155"/>
            <a:ext cx="6598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Note:  </a:t>
            </a:r>
          </a:p>
          <a:p>
            <a:r>
              <a:rPr lang="en-US" altLang="ja-JP" dirty="0"/>
              <a:t>Local prefectural governments conduct the auction.</a:t>
            </a:r>
          </a:p>
          <a:p>
            <a:r>
              <a:rPr kumimoji="1" lang="en-US" altLang="ja-JP" dirty="0"/>
              <a:t>All projects are “fixed-bottom type”.</a:t>
            </a:r>
          </a:p>
          <a:p>
            <a:r>
              <a:rPr kumimoji="1" lang="en-US" altLang="ja-JP" dirty="0"/>
              <a:t>They can enjoy high FIT : 36 JPY/kWh (265 </a:t>
            </a:r>
            <a:r>
              <a:rPr kumimoji="1" lang="ja-JP" altLang="en-US" dirty="0"/>
              <a:t>€</a:t>
            </a:r>
            <a:r>
              <a:rPr kumimoji="1" lang="en-US" altLang="ja-JP" dirty="0"/>
              <a:t>/MWh)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08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タイトル 1">
            <a:extLst>
              <a:ext uri="{FF2B5EF4-FFF2-40B4-BE49-F238E27FC236}">
                <a16:creationId xmlns:a16="http://schemas.microsoft.com/office/drawing/2014/main" id="{D7153B52-B8DD-4522-B0C3-CFB380EA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397"/>
            <a:ext cx="9144000" cy="954107"/>
          </a:xfrm>
          <a:effectLst/>
        </p:spPr>
        <p:txBody>
          <a:bodyPr/>
          <a:lstStyle/>
          <a:p>
            <a:pPr algn="ctr"/>
            <a:r>
              <a:rPr lang="en-US" altLang="ja-JP" sz="2800" i="0" dirty="0">
                <a:solidFill>
                  <a:srgbClr val="00B050"/>
                </a:solidFill>
              </a:rPr>
              <a:t>All monopile foundations are installed at </a:t>
            </a:r>
            <a:r>
              <a:rPr lang="en-US" altLang="ja-JP" sz="2800" i="0" u="sng" dirty="0">
                <a:solidFill>
                  <a:srgbClr val="FF0000"/>
                </a:solidFill>
              </a:rPr>
              <a:t>Akita port </a:t>
            </a:r>
            <a:br>
              <a:rPr lang="en-US" altLang="ja-JP" sz="2800" i="0" dirty="0">
                <a:solidFill>
                  <a:srgbClr val="00B050"/>
                </a:solidFill>
              </a:rPr>
            </a:br>
            <a:r>
              <a:rPr lang="en-US" altLang="ja-JP" sz="2000" i="0" dirty="0">
                <a:solidFill>
                  <a:srgbClr val="00B050"/>
                </a:solidFill>
              </a:rPr>
              <a:t>(4.2MW x 13units) </a:t>
            </a:r>
            <a:r>
              <a:rPr lang="en-US" altLang="ja-JP" sz="2800" i="0" dirty="0">
                <a:solidFill>
                  <a:srgbClr val="00B050"/>
                </a:solidFill>
              </a:rPr>
              <a:t>and </a:t>
            </a:r>
            <a:r>
              <a:rPr lang="en-US" altLang="ja-JP" sz="2800" i="0" u="sng" dirty="0" err="1">
                <a:solidFill>
                  <a:srgbClr val="FF0000"/>
                </a:solidFill>
              </a:rPr>
              <a:t>Noshiro</a:t>
            </a:r>
            <a:r>
              <a:rPr lang="en-US" altLang="ja-JP" sz="2800" i="0" u="sng" dirty="0">
                <a:solidFill>
                  <a:srgbClr val="FF0000"/>
                </a:solidFill>
              </a:rPr>
              <a:t> port </a:t>
            </a:r>
            <a:r>
              <a:rPr lang="en-US" altLang="ja-JP" sz="2000" i="0" dirty="0">
                <a:solidFill>
                  <a:srgbClr val="00B050"/>
                </a:solidFill>
              </a:rPr>
              <a:t>(4.2MW x 20units)</a:t>
            </a:r>
            <a:r>
              <a:rPr lang="en-US" altLang="ja-JP" sz="2800" i="0" dirty="0">
                <a:solidFill>
                  <a:srgbClr val="00B050"/>
                </a:solidFill>
              </a:rPr>
              <a:t> in 2021</a:t>
            </a:r>
            <a:endParaRPr lang="ja-JP" altLang="en-US" sz="2800" i="0" dirty="0">
              <a:solidFill>
                <a:srgbClr val="00B050"/>
              </a:solidFill>
            </a:endParaRPr>
          </a:p>
        </p:txBody>
      </p:sp>
      <p:pic>
        <p:nvPicPr>
          <p:cNvPr id="270339" name="図 5">
            <a:extLst>
              <a:ext uri="{FF2B5EF4-FFF2-40B4-BE49-F238E27FC236}">
                <a16:creationId xmlns:a16="http://schemas.microsoft.com/office/drawing/2014/main" id="{8F72AB91-5424-497D-B3E7-8D6CA147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3" y="1796903"/>
            <a:ext cx="5020208" cy="25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0" name="図 7">
            <a:extLst>
              <a:ext uri="{FF2B5EF4-FFF2-40B4-BE49-F238E27FC236}">
                <a16:creationId xmlns:a16="http://schemas.microsoft.com/office/drawing/2014/main" id="{DA745B0D-FA70-4351-9439-2BBE58DD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20808"/>
            <a:ext cx="4973772" cy="255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C3AC018-EB0E-4C4D-B493-4E61AF70E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029" y="2753924"/>
            <a:ext cx="2761582" cy="41065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FA7910-5965-4E5F-A8C5-1F2F4F38F277}"/>
              </a:ext>
            </a:extLst>
          </p:cNvPr>
          <p:cNvSpPr txBox="1"/>
          <p:nvPr/>
        </p:nvSpPr>
        <p:spPr>
          <a:xfrm>
            <a:off x="5395589" y="985573"/>
            <a:ext cx="3753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Developer :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Marubeni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Constructor :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Kajima Co.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Sumitomo Electric 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Turbine :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Vestas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4.2MW x 33 units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= 138.6MW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Foundation : Monopile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SIF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B3C510-E06F-404E-B143-3FDB148FB9CB}"/>
              </a:ext>
            </a:extLst>
          </p:cNvPr>
          <p:cNvSpPr txBox="1"/>
          <p:nvPr/>
        </p:nvSpPr>
        <p:spPr>
          <a:xfrm>
            <a:off x="35750" y="818710"/>
            <a:ext cx="526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local auction project for “Port Associated Area”.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chemeClr val="accent4"/>
                </a:solidFill>
              </a:rPr>
              <a:t>Turbines will be installed in next summer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chemeClr val="accent4"/>
                </a:solidFill>
              </a:rPr>
              <a:t>start operation by 2022 end.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59CCC6-48B2-4390-843F-882A2994A2CE}"/>
              </a:ext>
            </a:extLst>
          </p:cNvPr>
          <p:cNvSpPr txBox="1"/>
          <p:nvPr/>
        </p:nvSpPr>
        <p:spPr>
          <a:xfrm>
            <a:off x="5187446" y="5872427"/>
            <a:ext cx="1485165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Port </a:t>
            </a:r>
          </a:p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Associated</a:t>
            </a:r>
          </a:p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Sea Area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タイトル 1">
            <a:extLst>
              <a:ext uri="{FF2B5EF4-FFF2-40B4-BE49-F238E27FC236}">
                <a16:creationId xmlns:a16="http://schemas.microsoft.com/office/drawing/2014/main" id="{D7153B52-B8DD-4522-B0C3-CFB380EA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39" y="-12285"/>
            <a:ext cx="9144000" cy="954107"/>
          </a:xfrm>
          <a:effectLst/>
        </p:spPr>
        <p:txBody>
          <a:bodyPr/>
          <a:lstStyle/>
          <a:p>
            <a:pPr algn="ctr"/>
            <a:r>
              <a:rPr lang="en-US" altLang="ja-JP" sz="2800" i="0" dirty="0">
                <a:solidFill>
                  <a:srgbClr val="00B050"/>
                </a:solidFill>
              </a:rPr>
              <a:t>Construction starts for “</a:t>
            </a:r>
            <a:r>
              <a:rPr lang="en-US" altLang="ja-JP" sz="2800" i="0" u="sng" dirty="0">
                <a:solidFill>
                  <a:srgbClr val="FF0000"/>
                </a:solidFill>
              </a:rPr>
              <a:t>Wind Power </a:t>
            </a:r>
            <a:r>
              <a:rPr lang="en-US" altLang="ja-JP" sz="2800" i="0" u="sng" dirty="0" err="1">
                <a:solidFill>
                  <a:srgbClr val="FF0000"/>
                </a:solidFill>
              </a:rPr>
              <a:t>Hibiki</a:t>
            </a:r>
            <a:r>
              <a:rPr lang="en-US" altLang="ja-JP" sz="2800" i="0" dirty="0">
                <a:solidFill>
                  <a:srgbClr val="00B050"/>
                </a:solidFill>
              </a:rPr>
              <a:t>” (220 MW)</a:t>
            </a:r>
            <a:br>
              <a:rPr lang="en-US" altLang="ja-JP" sz="2800" i="0" dirty="0">
                <a:solidFill>
                  <a:srgbClr val="00B050"/>
                </a:solidFill>
              </a:rPr>
            </a:br>
            <a:r>
              <a:rPr lang="en-US" altLang="ja-JP" sz="2800" i="0" dirty="0">
                <a:solidFill>
                  <a:srgbClr val="00B050"/>
                </a:solidFill>
              </a:rPr>
              <a:t>at Kitakyushu city in Fukuoka Pref. in 2022</a:t>
            </a:r>
            <a:endParaRPr lang="ja-JP" altLang="en-US" sz="2800" i="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FA7910-5965-4E5F-A8C5-1F2F4F38F277}"/>
              </a:ext>
            </a:extLst>
          </p:cNvPr>
          <p:cNvSpPr txBox="1"/>
          <p:nvPr/>
        </p:nvSpPr>
        <p:spPr>
          <a:xfrm>
            <a:off x="116505" y="818711"/>
            <a:ext cx="9033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Developer :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Kyuden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Mirai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(subsidiary company of Kyushu Electric Power Co.)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J-Power,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</a:rPr>
              <a:t>     H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okutaku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Seibu </a:t>
            </a:r>
            <a:r>
              <a:rPr lang="en-US" altLang="ja-JP" dirty="0">
                <a:solidFill>
                  <a:srgbClr val="FF0000"/>
                </a:solidFill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as, and Kyudenko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(subsidiary company of Kyushu Electric Power Co.)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Turbine :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Vestas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V174 9.5MW, Total 220 MW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Foundation : </a:t>
            </a:r>
            <a:r>
              <a:rPr lang="en-US" altLang="ja-JP" dirty="0">
                <a:solidFill>
                  <a:srgbClr val="40458C"/>
                </a:solidFill>
              </a:rPr>
              <a:t>Jacket type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（</a:t>
            </a:r>
            <a:r>
              <a:rPr lang="en-US" altLang="ja-JP" dirty="0">
                <a:solidFill>
                  <a:srgbClr val="FF0000"/>
                </a:solidFill>
              </a:rPr>
              <a:t>Nippon Steel Engineering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）</a:t>
            </a:r>
          </a:p>
        </p:txBody>
      </p:sp>
      <p:pic>
        <p:nvPicPr>
          <p:cNvPr id="8" name="図 1">
            <a:extLst>
              <a:ext uri="{FF2B5EF4-FFF2-40B4-BE49-F238E27FC236}">
                <a16:creationId xmlns:a16="http://schemas.microsoft.com/office/drawing/2014/main" id="{5F928EA9-AC97-4CAF-8894-69EBE418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3" y="2019040"/>
            <a:ext cx="859631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0531CF-023D-414F-8BB0-536595A78E72}"/>
              </a:ext>
            </a:extLst>
          </p:cNvPr>
          <p:cNvSpPr txBox="1"/>
          <p:nvPr/>
        </p:nvSpPr>
        <p:spPr>
          <a:xfrm>
            <a:off x="7030941" y="1772818"/>
            <a:ext cx="1485165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Port </a:t>
            </a:r>
          </a:p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Associated</a:t>
            </a:r>
          </a:p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Sea Area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51693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TG-globalround_TP01118219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0C3CA6"/>
      </a:hlink>
      <a:folHlink>
        <a:srgbClr val="B2B2B2"/>
      </a:folHlink>
    </a:clrScheme>
    <a:fontScheme name="TG-globalround_TP01118219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TG-business">
  <a:themeElements>
    <a:clrScheme name="TG-business 1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TG-business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TG-business 1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business 2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C1B8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business 3">
        <a:dk1>
          <a:srgbClr val="000000"/>
        </a:dk1>
        <a:lt1>
          <a:srgbClr val="FFFFFF"/>
        </a:lt1>
        <a:dk2>
          <a:srgbClr val="00004C"/>
        </a:dk2>
        <a:lt2>
          <a:srgbClr val="333333"/>
        </a:lt2>
        <a:accent1>
          <a:srgbClr val="CBA169"/>
        </a:accent1>
        <a:accent2>
          <a:srgbClr val="BABBE2"/>
        </a:accent2>
        <a:accent3>
          <a:srgbClr val="FFFFFF"/>
        </a:accent3>
        <a:accent4>
          <a:srgbClr val="000000"/>
        </a:accent4>
        <a:accent5>
          <a:srgbClr val="E2CDB9"/>
        </a:accent5>
        <a:accent6>
          <a:srgbClr val="A8A9CD"/>
        </a:accent6>
        <a:hlink>
          <a:srgbClr val="C481CF"/>
        </a:hlink>
        <a:folHlink>
          <a:srgbClr val="AFD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G-globalround_TP01118219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0C3CA6"/>
      </a:hlink>
      <a:folHlink>
        <a:srgbClr val="B2B2B2"/>
      </a:folHlink>
    </a:clrScheme>
    <a:fontScheme name="TG-globalround_TP01118219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G-globalround_TP01118219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0C3CA6"/>
      </a:hlink>
      <a:folHlink>
        <a:srgbClr val="B2B2B2"/>
      </a:folHlink>
    </a:clrScheme>
    <a:fontScheme name="TG-globalround_TP01118219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_04">
  <a:themeElements>
    <a:clrScheme name="st_04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st_04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st_04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_04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_04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_04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_04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_04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_04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_04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本文">
  <a:themeElements>
    <a:clrScheme name="本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本文">
      <a:majorFont>
        <a:latin typeface="ＭＳ ゴシック"/>
        <a:ea typeface="ＭＳ ゴシック"/>
        <a:cs typeface=""/>
      </a:majorFont>
      <a:minorFont>
        <a:latin typeface="ＭＳ ゴシック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 anchor="ctr" anchorCtr="1">
        <a:spAutoFit/>
      </a:bodyPr>
      <a:lstStyle>
        <a:defPPr algn="l">
          <a:defRPr kumimoji="1" sz="1400" dirty="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>
    <a:extraClrScheme>
      <a:clrScheme name="本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本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本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本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本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本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本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本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本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本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本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本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G-globalround_TP01118219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0C3CA6"/>
      </a:hlink>
      <a:folHlink>
        <a:srgbClr val="B2B2B2"/>
      </a:folHlink>
    </a:clrScheme>
    <a:fontScheme name="TG-globalround_TP01118219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48275</TotalTime>
  <Words>5234</Words>
  <Application>Microsoft Office PowerPoint</Application>
  <PresentationFormat>画面に合わせる (4:3)</PresentationFormat>
  <Paragraphs>897</Paragraphs>
  <Slides>42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42</vt:i4>
      </vt:variant>
    </vt:vector>
  </HeadingPairs>
  <TitlesOfParts>
    <vt:vector size="63" baseType="lpstr">
      <vt:lpstr>Arial Unicode MS</vt:lpstr>
      <vt:lpstr>HG丸ｺﾞｼｯｸM-PRO</vt:lpstr>
      <vt:lpstr>Meiryo UI</vt:lpstr>
      <vt:lpstr>ＭＳ Ｐゴシック</vt:lpstr>
      <vt:lpstr>ＭＳ ゴシック</vt:lpstr>
      <vt:lpstr>メイリオ</vt:lpstr>
      <vt:lpstr>Arial</vt:lpstr>
      <vt:lpstr>Arial Black</vt:lpstr>
      <vt:lpstr>Arial Narrow</vt:lpstr>
      <vt:lpstr>Calibri</vt:lpstr>
      <vt:lpstr>Tahoma</vt:lpstr>
      <vt:lpstr>Times New Roman</vt:lpstr>
      <vt:lpstr>Verdana</vt:lpstr>
      <vt:lpstr>Wingdings</vt:lpstr>
      <vt:lpstr>TG-globalround_TP01118219</vt:lpstr>
      <vt:lpstr>8_TG-business</vt:lpstr>
      <vt:lpstr>2_TG-globalround_TP01118219</vt:lpstr>
      <vt:lpstr>1_TG-globalround_TP01118219</vt:lpstr>
      <vt:lpstr>6_st_04</vt:lpstr>
      <vt:lpstr>本文</vt:lpstr>
      <vt:lpstr>3_TG-globalround_TP01118219</vt:lpstr>
      <vt:lpstr>Offshore Wind Power Development  in Japan</vt:lpstr>
      <vt:lpstr>The meeting of Council for Public-Private Dialogue for Offshore Wind (Jul.&amp;Dec. 2020, Tokyo) 1st Mtg.:　http://jwpa.jp/page_298_englishsite/jwpa/detail_e.html 2nd Mtg.:　http://jwpa.jp/page_301_englishsite/jwpa/detail_e.html</vt:lpstr>
      <vt:lpstr>“Offshore Wind Power Industrial Vision（1st）”  https://www.meti.go.jp/shingikai/energy_environment/yojo_furyoku/pdf/002_02_e02_01.pdf</vt:lpstr>
      <vt:lpstr>Japanese 6th Energy Master Plan has announced in Oct. 2021</vt:lpstr>
      <vt:lpstr>Laws and Tariff at Offshore Wind Power in Japan Japanese sea area is divided into several categories by Japanese law system. </vt:lpstr>
      <vt:lpstr>Development in Port Sea Area</vt:lpstr>
      <vt:lpstr>Development at Port Associated Sea Area</vt:lpstr>
      <vt:lpstr>All monopile foundations are installed at Akita port  (4.2MW x 13units) and Noshiro port (4.2MW x 20units) in 2021</vt:lpstr>
      <vt:lpstr>Construction starts for “Wind Power Hibiki” (220 MW) at Kitakyushu city in Fukuoka Pref. in 2022</vt:lpstr>
      <vt:lpstr>PowerPoint プレゼンテーション</vt:lpstr>
      <vt:lpstr>Japan started “Offshore Auction System“ since 2019 at General Common Sea Area</vt:lpstr>
      <vt:lpstr>PowerPoint プレゼンテーション</vt:lpstr>
      <vt:lpstr>PowerPoint プレゼンテーション</vt:lpstr>
      <vt:lpstr>Development at General Sea Area  Round 1 Auction Results by 2021 end</vt:lpstr>
      <vt:lpstr>Toda Co. Group won the Nagasaki Goto auction on 11 June. (This is the 1st case at General Common Sea Area in Japan.)</vt:lpstr>
      <vt:lpstr>Mitsubishi Co. &amp; C Tech group dominated  Round 1 auction on 24 Dec. 2021, using Haliade X</vt:lpstr>
      <vt:lpstr>3 Areas are selected for “GOJ-led Auction  (GOJ ; Government of Japan, Cetrallized auction system may start after 2025)</vt:lpstr>
      <vt:lpstr>Outline of Green Innovation Fund (GI Fund) for Offshore Wind       </vt:lpstr>
      <vt:lpstr>Cost Reductions for Offshore Wind Power Generation  (Amount covered by the government: Up to 119.5 billion) yen)</vt:lpstr>
      <vt:lpstr>Current Status of Wind Power-related Industries  in Japan</vt:lpstr>
      <vt:lpstr>Toshiba is to start Haliade X nacelle assembly in Yokohama factory.</vt:lpstr>
      <vt:lpstr>Japanese news article for JFE &amp; Hitz</vt:lpstr>
      <vt:lpstr>As for “Raising up Domestic Supply Chain”, Vestas announced  to get subsidy from Japanese METI on 2 Aug, 2021.   https://kyodonewsprwire.jp/release/20210802844 </vt:lpstr>
      <vt:lpstr>PowerPoint プレゼンテーション</vt:lpstr>
      <vt:lpstr>Partnership of Japanese &amp; Foreign companies</vt:lpstr>
      <vt:lpstr>The Japan Wind Power Association (JWPA)</vt:lpstr>
      <vt:lpstr>    Core Members of JWPA</vt:lpstr>
      <vt:lpstr>PowerPoint プレゼンテーション</vt:lpstr>
      <vt:lpstr>Offshore Wind Power Development  - Business Matching in Japan -</vt:lpstr>
      <vt:lpstr>Business Matching for Offshore Wind  Power Development in Japan</vt:lpstr>
      <vt:lpstr>Delegations (Since 2015)</vt:lpstr>
      <vt:lpstr>Delegations from Japan (2015 ‐ 2022）</vt:lpstr>
      <vt:lpstr>Conferences &amp; Exhibitions (since 2013)</vt:lpstr>
      <vt:lpstr>Seminars / Webinars, Business Matching  (frequently since 2017)</vt:lpstr>
      <vt:lpstr>PowerPoint プレゼンテーション</vt:lpstr>
      <vt:lpstr>Partnership of Japanese &amp; Foreign companies</vt:lpstr>
      <vt:lpstr>Mitsubishi Co. &amp; C Tech group dominated  Round 1 auction on 24 Dec. 2021, using Haliade X</vt:lpstr>
      <vt:lpstr>Kajima Co. partner with Van Oord</vt:lpstr>
      <vt:lpstr>Toshiba is to start Haliade X nacelle assembly in Yokohama factory.</vt:lpstr>
      <vt:lpstr>The Japan Wind Power Association (JWPA)</vt:lpstr>
      <vt:lpstr>    Core Members of JWPA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dell1</dc:creator>
  <cp:lastModifiedBy>一般社団法人日本風力発電協会</cp:lastModifiedBy>
  <cp:revision>3076</cp:revision>
  <cp:lastPrinted>2022-04-01T13:34:43Z</cp:lastPrinted>
  <dcterms:created xsi:type="dcterms:W3CDTF">2004-06-10T11:46:05Z</dcterms:created>
  <dcterms:modified xsi:type="dcterms:W3CDTF">2022-05-13T09:06:59Z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TC011182191041</vt:lpwstr>
  </property>
</Properties>
</file>